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20"/>
  </p:notesMasterIdLst>
  <p:sldIdLst>
    <p:sldId id="256" r:id="rId4"/>
    <p:sldId id="257" r:id="rId5"/>
    <p:sldId id="258" r:id="rId6"/>
    <p:sldId id="259" r:id="rId7"/>
    <p:sldId id="260" r:id="rId8"/>
    <p:sldId id="261" r:id="rId9"/>
    <p:sldId id="262" r:id="rId10"/>
    <p:sldId id="264" r:id="rId11"/>
    <p:sldId id="265" r:id="rId12"/>
    <p:sldId id="266" r:id="rId13"/>
    <p:sldId id="267" r:id="rId14"/>
    <p:sldId id="268" r:id="rId15"/>
    <p:sldId id="269" r:id="rId16"/>
    <p:sldId id="270" r:id="rId17"/>
    <p:sldId id="271" r:id="rId18"/>
    <p:sldId id="272"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Open Sans" panose="020B0606030504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9" roundtripDataSignature="AMtx7mh1BNQbtFiKF812kkJijveXwfgLk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8" d="100"/>
          <a:sy n="48" d="100"/>
        </p:scale>
        <p:origin x="67" y="7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463f4b7b19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3463f4b7b19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58" name="Google Shape;158;g3463f4b7b19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463f4b7b19_0_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g3463f4b7b19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65" name="Google Shape;165;g3463f4b7b19_0_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463f4b7b19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g3463f4b7b19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72" name="Google Shape;172;g3463f4b7b19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45e16aeeaa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g345e16aeeaa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https://www.freepik.com/free-photo/top-view-business-concept-office-accessories-wooden-table-office-supplies-study-work-concept-toning_1191564.htm#fromView=search&amp;page=1&amp;position=5&amp;uuid=7eab1ddc-54d2-4357-bdcd-767c1a9e322b&amp;query=lesson+planning</a:t>
            </a:r>
            <a:endParaRPr/>
          </a:p>
        </p:txBody>
      </p:sp>
      <p:sp>
        <p:nvSpPr>
          <p:cNvPr id="179" name="Google Shape;179;g345e16aeeaa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45e16aeeaa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g345e16aeeaa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88" name="Google Shape;188;g345e16aeeaa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196" name="Google Shape;19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58cd5ba7f0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2" name="Google Shape;202;g358cd5ba7f0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 name="Google Shape;8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https://www.freepik.com/free-vector/learning-concept-illustration_10117870.htm#fromView=search&amp;page=1&amp;position=25&amp;uuid=674852bd-ead3-4395-9508-af21763fddbd&amp;query=learn</a:t>
            </a:r>
            <a:endParaRPr/>
          </a:p>
        </p:txBody>
      </p:sp>
      <p:sp>
        <p:nvSpPr>
          <p:cNvPr id="94" name="Google Shape;9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3" name="Google Shape;10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0" name="Google Shape;11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US" sz="1800">
                <a:solidFill>
                  <a:srgbClr val="1D1D1B"/>
                </a:solidFill>
              </a:rPr>
              <a:t>Dividi le e i discenti in piccoli gruppi e distribuisci a ciascuno un foglio di carta. Poi, imposta un timer di 2 minuti, durante i quali i gruppi dovranno scrivere tutti gli elementi (9) dell’apprendimento autentico che riescono a ricordare. Il gruppo che per primo completa l’attività sarà il vincitore di questo primo turno.</a:t>
            </a:r>
            <a:endParaRPr sz="1800">
              <a:solidFill>
                <a:srgbClr val="1D1D1B"/>
              </a:solidFill>
            </a:endParaRPr>
          </a:p>
          <a:p>
            <a:pPr marL="457200" lvl="0" indent="-228600" algn="l" rtl="0">
              <a:lnSpc>
                <a:spcPct val="100000"/>
              </a:lnSpc>
              <a:spcBef>
                <a:spcPts val="0"/>
              </a:spcBef>
              <a:spcAft>
                <a:spcPts val="0"/>
              </a:spcAft>
              <a:buSzPts val="1400"/>
              <a:buNone/>
            </a:pPr>
            <a:endParaRPr sz="1800">
              <a:solidFill>
                <a:srgbClr val="1D1D1B"/>
              </a:solidFill>
            </a:endParaRPr>
          </a:p>
          <a:p>
            <a:pPr marL="457200" lvl="0" indent="-228600" algn="l" rtl="0">
              <a:lnSpc>
                <a:spcPct val="100000"/>
              </a:lnSpc>
              <a:spcBef>
                <a:spcPts val="0"/>
              </a:spcBef>
              <a:spcAft>
                <a:spcPts val="0"/>
              </a:spcAft>
              <a:buSzPts val="1400"/>
              <a:buNone/>
            </a:pPr>
            <a:r>
              <a:rPr lang="en-US" sz="1800">
                <a:solidFill>
                  <a:srgbClr val="1D1D1B"/>
                </a:solidFill>
              </a:rPr>
              <a:t>Secondo turno: i gruppi dovranno ricordare o elaborare esempi di applicazione per ciascun elemento legato all’ambito dell’informatica. Il gruppo che per primo raccoglie i nove esempi sarà il vincitore del turno.</a:t>
            </a:r>
            <a:endParaRPr sz="1800">
              <a:solidFill>
                <a:srgbClr val="1D1D1B"/>
              </a:solidFill>
            </a:endParaRPr>
          </a:p>
          <a:p>
            <a:pPr marL="457200" lvl="0" indent="-228600" algn="l" rtl="0">
              <a:lnSpc>
                <a:spcPct val="100000"/>
              </a:lnSpc>
              <a:spcBef>
                <a:spcPts val="0"/>
              </a:spcBef>
              <a:spcAft>
                <a:spcPts val="0"/>
              </a:spcAft>
              <a:buSzPts val="1400"/>
              <a:buNone/>
            </a:pPr>
            <a:endParaRPr sz="1800">
              <a:solidFill>
                <a:srgbClr val="1D1D1B"/>
              </a:solidFill>
            </a:endParaRPr>
          </a:p>
          <a:p>
            <a:pPr marL="457200" lvl="0" indent="-228600" algn="l" rtl="0">
              <a:lnSpc>
                <a:spcPct val="100000"/>
              </a:lnSpc>
              <a:spcBef>
                <a:spcPts val="0"/>
              </a:spcBef>
              <a:spcAft>
                <a:spcPts val="0"/>
              </a:spcAft>
              <a:buSzPts val="1400"/>
              <a:buNone/>
            </a:pPr>
            <a:r>
              <a:rPr lang="en-US" sz="1800">
                <a:solidFill>
                  <a:srgbClr val="1D1D1B"/>
                </a:solidFill>
              </a:rPr>
              <a:t>Facoltativo: per rendere l’attività più stimolante tramite un elemento della gamification, porta in classe una campanella e incitare il gruppo a terminare l’attività per correre a suonarla.</a:t>
            </a:r>
            <a:endParaRPr sz="1800">
              <a:solidFill>
                <a:srgbClr val="1D1D1B"/>
              </a:solidFill>
            </a:endParaRPr>
          </a:p>
          <a:p>
            <a:pPr marL="457200" lvl="0" indent="-228600" algn="l" rtl="0">
              <a:lnSpc>
                <a:spcPct val="100000"/>
              </a:lnSpc>
              <a:spcBef>
                <a:spcPts val="0"/>
              </a:spcBef>
              <a:spcAft>
                <a:spcPts val="0"/>
              </a:spcAft>
              <a:buSzPts val="1400"/>
              <a:buNone/>
            </a:pPr>
            <a:endParaRPr sz="1800">
              <a:solidFill>
                <a:srgbClr val="1D1D1B"/>
              </a:solidFill>
            </a:endParaRPr>
          </a:p>
          <a:p>
            <a:pPr marL="457200" lvl="0" indent="-228600" algn="l" rtl="0">
              <a:lnSpc>
                <a:spcPct val="100000"/>
              </a:lnSpc>
              <a:spcBef>
                <a:spcPts val="0"/>
              </a:spcBef>
              <a:spcAft>
                <a:spcPts val="0"/>
              </a:spcAft>
              <a:buSzPts val="1400"/>
              <a:buNone/>
            </a:pPr>
            <a:endParaRPr/>
          </a:p>
        </p:txBody>
      </p:sp>
      <p:sp>
        <p:nvSpPr>
          <p:cNvPr id="119" name="Google Shape;11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45e16aeea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45e16aeea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https://www.freepik.com/free-photo/top-view-chess-pieces_9393780.htm#fromView=search&amp;page=1&amp;position=1&amp;uuid=51d7ea55-1837-4634-b6fe-4bd85863cd8d&amp;query=groups+in+a+circle</a:t>
            </a:r>
            <a:endParaRPr/>
          </a:p>
        </p:txBody>
      </p:sp>
      <p:sp>
        <p:nvSpPr>
          <p:cNvPr id="128" name="Google Shape;128;g345e16aeea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463f4b7b19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g3463f4b7b19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44" name="Google Shape;144;g3463f4b7b19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463f4b7b19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3463f4b7b19_0_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51" name="Google Shape;151;g3463f4b7b19_0_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p4"/>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p4"/>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p4"/>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p4"/>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5" name="Google Shape;45;p4"/>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46" name="Google Shape;46;p4"/>
          <p:cNvGrpSpPr/>
          <p:nvPr/>
        </p:nvGrpSpPr>
        <p:grpSpPr>
          <a:xfrm>
            <a:off x="2179811" y="4729766"/>
            <a:ext cx="7832078" cy="1110328"/>
            <a:chOff x="2179603" y="4888792"/>
            <a:chExt cx="7798544" cy="1110328"/>
          </a:xfrm>
        </p:grpSpPr>
        <p:pic>
          <p:nvPicPr>
            <p:cNvPr id="47" name="Google Shape;47;p4"/>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48" name="Google Shape;48;p4"/>
            <p:cNvPicPr preferRelativeResize="0"/>
            <p:nvPr/>
          </p:nvPicPr>
          <p:blipFill rotWithShape="1">
            <a:blip r:embed="rId5">
              <a:alphaModFix/>
            </a:blip>
            <a:srcRect l="9995" t="21987" r="6842" b="5543"/>
            <a:stretch/>
          </p:blipFill>
          <p:spPr>
            <a:xfrm>
              <a:off x="3796545" y="4949617"/>
              <a:ext cx="1406759" cy="526545"/>
            </a:xfrm>
            <a:prstGeom prst="rect">
              <a:avLst/>
            </a:prstGeom>
            <a:noFill/>
            <a:ln>
              <a:noFill/>
            </a:ln>
          </p:spPr>
        </p:pic>
        <p:pic>
          <p:nvPicPr>
            <p:cNvPr id="49" name="Google Shape;49;p4"/>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50" name="Google Shape;50;p4"/>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51" name="Google Shape;51;p4"/>
            <p:cNvPicPr preferRelativeResize="0"/>
            <p:nvPr/>
          </p:nvPicPr>
          <p:blipFill rotWithShape="1">
            <a:blip r:embed="rId8">
              <a:alphaModFix/>
            </a:blip>
            <a:srcRect l="6518" t="2903" r="6455"/>
            <a:stretch/>
          </p:blipFill>
          <p:spPr>
            <a:xfrm>
              <a:off x="7781600" y="4945247"/>
              <a:ext cx="2196547" cy="545647"/>
            </a:xfrm>
            <a:prstGeom prst="rect">
              <a:avLst/>
            </a:prstGeom>
            <a:noFill/>
            <a:ln>
              <a:noFill/>
            </a:ln>
          </p:spPr>
        </p:pic>
        <p:pic>
          <p:nvPicPr>
            <p:cNvPr id="52" name="Google Shape;52;p4"/>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53" name="Google Shape;53;p4"/>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54" name="Google Shape;54;p4"/>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55" name="Google Shape;55;p4"/>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56" name="Google Shape;56;p4"/>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0"/>
        <p:cNvGrpSpPr/>
        <p:nvPr/>
      </p:nvGrpSpPr>
      <p:grpSpPr>
        <a:xfrm>
          <a:off x="0" y="0"/>
          <a:ext cx="0" cy="0"/>
          <a:chOff x="0" y="0"/>
          <a:chExt cx="0" cy="0"/>
        </a:xfrm>
      </p:grpSpPr>
      <p:sp>
        <p:nvSpPr>
          <p:cNvPr id="61" name="Google Shape;61;g358cd5ba7f0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2" name="Google Shape;62;g358cd5ba7f0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3" name="Google Shape;63;g358cd5ba7f0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4" name="Google Shape;64;g358cd5ba7f0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5" name="Google Shape;65;g358cd5ba7f0_0_6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66" name="Google Shape;66;g358cd5ba7f0_0_63"/>
          <p:cNvGrpSpPr/>
          <p:nvPr/>
        </p:nvGrpSpPr>
        <p:grpSpPr>
          <a:xfrm>
            <a:off x="2179811" y="4729766"/>
            <a:ext cx="7832078" cy="1110328"/>
            <a:chOff x="2179603" y="4888792"/>
            <a:chExt cx="7798544" cy="1110328"/>
          </a:xfrm>
        </p:grpSpPr>
        <p:pic>
          <p:nvPicPr>
            <p:cNvPr id="67" name="Google Shape;67;g358cd5ba7f0_0_6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68" name="Google Shape;68;g358cd5ba7f0_0_63"/>
            <p:cNvPicPr preferRelativeResize="0"/>
            <p:nvPr/>
          </p:nvPicPr>
          <p:blipFill rotWithShape="1">
            <a:blip r:embed="rId5">
              <a:alphaModFix/>
            </a:blip>
            <a:srcRect l="9995" t="21987" r="6843" b="5543"/>
            <a:stretch/>
          </p:blipFill>
          <p:spPr>
            <a:xfrm>
              <a:off x="3796545" y="4949617"/>
              <a:ext cx="1406759" cy="526545"/>
            </a:xfrm>
            <a:prstGeom prst="rect">
              <a:avLst/>
            </a:prstGeom>
            <a:noFill/>
            <a:ln>
              <a:noFill/>
            </a:ln>
          </p:spPr>
        </p:pic>
        <p:pic>
          <p:nvPicPr>
            <p:cNvPr id="69" name="Google Shape;69;g358cd5ba7f0_0_6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70" name="Google Shape;70;g358cd5ba7f0_0_6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71" name="Google Shape;71;g358cd5ba7f0_0_63"/>
            <p:cNvPicPr preferRelativeResize="0"/>
            <p:nvPr/>
          </p:nvPicPr>
          <p:blipFill rotWithShape="1">
            <a:blip r:embed="rId8">
              <a:alphaModFix/>
            </a:blip>
            <a:srcRect l="6518" t="2903" r="6456"/>
            <a:stretch/>
          </p:blipFill>
          <p:spPr>
            <a:xfrm>
              <a:off x="7781600" y="4945247"/>
              <a:ext cx="2196547" cy="545647"/>
            </a:xfrm>
            <a:prstGeom prst="rect">
              <a:avLst/>
            </a:prstGeom>
            <a:noFill/>
            <a:ln>
              <a:noFill/>
            </a:ln>
          </p:spPr>
        </p:pic>
        <p:pic>
          <p:nvPicPr>
            <p:cNvPr id="72" name="Google Shape;72;g358cd5ba7f0_0_6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73" name="Google Shape;73;g358cd5ba7f0_0_6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74" name="Google Shape;74;g358cd5ba7f0_0_6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75" name="Google Shape;75;g358cd5ba7f0_0_6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76" name="Google Shape;76;g358cd5ba7f0_0_6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77"/>
        <p:cNvGrpSpPr/>
        <p:nvPr/>
      </p:nvGrpSpPr>
      <p:grpSpPr>
        <a:xfrm>
          <a:off x="0" y="0"/>
          <a:ext cx="0" cy="0"/>
          <a:chOff x="0" y="0"/>
          <a:chExt cx="0" cy="0"/>
        </a:xfrm>
      </p:grpSpPr>
      <p:sp>
        <p:nvSpPr>
          <p:cNvPr id="78" name="Google Shape;78;g358cd5ba7f0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58cd5ba7f0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7843"/>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8cd5ba7f0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8cd5ba7f0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hyperlink" Target="https://www.freepik.com/free-photo/top-view-business-concept-office-accessories-wooden-table-office-supplies-study-work-concept-toning_1191564.htm#fromView=search&amp;page=1&amp;position=5&amp;uuid=7eab1ddc-54d2-4357-bdcd-767c1a9e322b&amp;query=lesson+planni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tinker-project.eu/it/resources/framework-and-toolkit/"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hyperlink" Target="about:blank"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inker-project.eu/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s://www.freepik.com/free-vector/learning-concept-illustration_10117870.htm#fromView=search&amp;page=1&amp;position=25&amp;uuid=674852bd-ead3-4395-9508-af21763fddbd&amp;query=learn"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www.freepik.com/free-vector/people-with-gaming-icons-illustration_3226193.htm#fromView=search&amp;page=1&amp;position=0&amp;uuid=381fa352-4e26-446b-a3e6-d53a5a5ab55d&amp;query=game+challeng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s://www.freepik.com/free-photo/top-view-chess-pieces_9393780.htm#fromView=search&amp;page=1&amp;position=1&amp;uuid=51d7ea55-1837-4634-b6fe-4bd85863cd8d&amp;query=groups+in+a+circle"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Formazione del personale docente per una didattica dell’informatica autentica e inclusiva in termini di genere</a:t>
            </a:r>
            <a:endParaRPr/>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lnSpcReduction="10000"/>
          </a:bodyPr>
          <a:lstStyle/>
          <a:p>
            <a:pPr marL="457200" lvl="0" indent="-406400" algn="l" rtl="0">
              <a:spcBef>
                <a:spcPts val="1000"/>
              </a:spcBef>
              <a:spcAft>
                <a:spcPts val="0"/>
              </a:spcAft>
              <a:buClr>
                <a:schemeClr val="dk1"/>
              </a:buClr>
              <a:buSzPts val="1600"/>
              <a:buNone/>
            </a:pPr>
            <a:r>
              <a:rPr lang="en-US"/>
              <a:t>Corso di formazione TINKER per la scuola primaria e secondaria di primo grado</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3463f4b7b19_0_2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en-US" sz="3600"/>
              <a:t>Attività 2: individuare l’apprendimento autentico nei casi studio</a:t>
            </a:r>
            <a:endParaRPr/>
          </a:p>
        </p:txBody>
      </p:sp>
      <p:sp>
        <p:nvSpPr>
          <p:cNvPr id="161" name="Google Shape;161;g3463f4b7b19_0_29"/>
          <p:cNvSpPr txBox="1">
            <a:spLocks noGrp="1"/>
          </p:cNvSpPr>
          <p:nvPr>
            <p:ph type="body" idx="1"/>
          </p:nvPr>
        </p:nvSpPr>
        <p:spPr>
          <a:xfrm>
            <a:off x="97971" y="9579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dirty="0"/>
              <a:t>Caso di studio 3: </a:t>
            </a:r>
            <a:r>
              <a:rPr lang="en-US" sz="2400" b="1" dirty="0" err="1"/>
              <a:t>Genere</a:t>
            </a:r>
            <a:r>
              <a:rPr lang="en-US" sz="2400" b="1" dirty="0"/>
              <a:t> e </a:t>
            </a:r>
            <a:r>
              <a:rPr lang="en-US" sz="2400" b="1" dirty="0" err="1"/>
              <a:t>identità</a:t>
            </a:r>
            <a:r>
              <a:rPr lang="en-US" sz="2400" b="1" dirty="0"/>
              <a:t> in un </a:t>
            </a:r>
            <a:r>
              <a:rPr lang="en-US" sz="2400" b="1" dirty="0" err="1"/>
              <a:t>museo</a:t>
            </a:r>
            <a:r>
              <a:rPr lang="en-US" sz="2400" b="1" dirty="0"/>
              <a:t> </a:t>
            </a:r>
            <a:r>
              <a:rPr lang="en-US" sz="2400" b="1" dirty="0" err="1"/>
              <a:t>virtuale</a:t>
            </a:r>
            <a:endParaRPr sz="2400" b="1" dirty="0"/>
          </a:p>
          <a:p>
            <a:pPr marL="0" marR="0" lvl="0" indent="0" algn="l" rtl="0">
              <a:lnSpc>
                <a:spcPct val="90000"/>
              </a:lnSpc>
              <a:spcBef>
                <a:spcPts val="1000"/>
              </a:spcBef>
              <a:spcAft>
                <a:spcPts val="0"/>
              </a:spcAft>
              <a:buClr>
                <a:schemeClr val="accent4"/>
              </a:buClr>
              <a:buSzPts val="2200"/>
              <a:buFont typeface="Arial"/>
              <a:buNone/>
            </a:pPr>
            <a:endParaRPr b="1" dirty="0"/>
          </a:p>
          <a:p>
            <a:pPr marL="457200" marR="0" lvl="0" indent="-368300" algn="l" rtl="0">
              <a:lnSpc>
                <a:spcPct val="115000"/>
              </a:lnSpc>
              <a:spcBef>
                <a:spcPts val="1000"/>
              </a:spcBef>
              <a:spcAft>
                <a:spcPts val="0"/>
              </a:spcAft>
              <a:buSzPts val="2200"/>
              <a:buAutoNum type="arabicPeriod"/>
            </a:pPr>
            <a:r>
              <a:rPr lang="en-US" dirty="0" err="1"/>
              <a:t>Quali</a:t>
            </a:r>
            <a:r>
              <a:rPr lang="en-US" dirty="0"/>
              <a:t> </a:t>
            </a:r>
            <a:r>
              <a:rPr lang="en-US" dirty="0" err="1"/>
              <a:t>elementi</a:t>
            </a:r>
            <a:r>
              <a:rPr lang="en-US" dirty="0"/>
              <a:t> </a:t>
            </a:r>
            <a:r>
              <a:rPr lang="en-US" dirty="0" err="1"/>
              <a:t>dell’apprendimento</a:t>
            </a:r>
            <a:r>
              <a:rPr lang="en-US" dirty="0"/>
              <a:t> </a:t>
            </a:r>
            <a:r>
              <a:rPr lang="en-US" dirty="0" err="1"/>
              <a:t>autentico</a:t>
            </a:r>
            <a:r>
              <a:rPr lang="en-US" dirty="0"/>
              <a:t> </a:t>
            </a:r>
            <a:r>
              <a:rPr lang="en-US" dirty="0" err="1"/>
              <a:t>ritrovate</a:t>
            </a:r>
            <a:r>
              <a:rPr lang="en-US" dirty="0"/>
              <a:t> in </a:t>
            </a:r>
            <a:r>
              <a:rPr lang="en-US" dirty="0" err="1"/>
              <a:t>questa</a:t>
            </a:r>
            <a:r>
              <a:rPr lang="en-US" dirty="0"/>
              <a:t> </a:t>
            </a:r>
            <a:r>
              <a:rPr lang="en-US" dirty="0" err="1"/>
              <a:t>attività</a:t>
            </a:r>
            <a:r>
              <a:rPr lang="en-US" dirty="0"/>
              <a:t>? Motivate la </a:t>
            </a:r>
            <a:r>
              <a:rPr lang="en-US" dirty="0" err="1"/>
              <a:t>risposta</a:t>
            </a:r>
            <a:r>
              <a:rPr lang="en-US" dirty="0"/>
              <a:t> con </a:t>
            </a:r>
            <a:r>
              <a:rPr lang="en-US" dirty="0" err="1"/>
              <a:t>esempi</a:t>
            </a:r>
            <a:r>
              <a:rPr lang="en-US" dirty="0"/>
              <a:t> </a:t>
            </a:r>
            <a:r>
              <a:rPr lang="en-US" dirty="0" err="1"/>
              <a:t>tratti</a:t>
            </a:r>
            <a:r>
              <a:rPr lang="en-US" dirty="0"/>
              <a:t> </a:t>
            </a:r>
            <a:r>
              <a:rPr lang="en-US" dirty="0" err="1"/>
              <a:t>dallo</a:t>
            </a:r>
            <a:r>
              <a:rPr lang="en-US" dirty="0"/>
              <a:t> scenario.</a:t>
            </a:r>
            <a:endParaRPr dirty="0"/>
          </a:p>
          <a:p>
            <a:pPr marL="457200" marR="0" lvl="0" indent="-368300" algn="l" rtl="0">
              <a:lnSpc>
                <a:spcPct val="115000"/>
              </a:lnSpc>
              <a:spcBef>
                <a:spcPts val="0"/>
              </a:spcBef>
              <a:spcAft>
                <a:spcPts val="0"/>
              </a:spcAft>
              <a:buSzPts val="2200"/>
              <a:buAutoNum type="arabicPeriod"/>
            </a:pPr>
            <a:r>
              <a:rPr lang="en-US" dirty="0"/>
              <a:t>In </a:t>
            </a:r>
            <a:r>
              <a:rPr lang="en-US" dirty="0" err="1"/>
              <a:t>che</a:t>
            </a:r>
            <a:r>
              <a:rPr lang="en-US" dirty="0"/>
              <a:t> modo </a:t>
            </a:r>
            <a:r>
              <a:rPr lang="en-US" dirty="0" err="1"/>
              <a:t>questa</a:t>
            </a:r>
            <a:r>
              <a:rPr lang="en-US" dirty="0"/>
              <a:t> </a:t>
            </a:r>
            <a:r>
              <a:rPr lang="en-US" dirty="0" err="1"/>
              <a:t>attività</a:t>
            </a:r>
            <a:r>
              <a:rPr lang="en-US" dirty="0"/>
              <a:t> </a:t>
            </a:r>
            <a:r>
              <a:rPr lang="en-US" dirty="0" err="1"/>
              <a:t>modella</a:t>
            </a:r>
            <a:r>
              <a:rPr lang="en-US" dirty="0"/>
              <a:t> </a:t>
            </a:r>
            <a:r>
              <a:rPr lang="en-US" dirty="0" err="1"/>
              <a:t>ruoli</a:t>
            </a:r>
            <a:r>
              <a:rPr lang="en-US" dirty="0"/>
              <a:t> </a:t>
            </a:r>
            <a:r>
              <a:rPr lang="en-US" dirty="0" err="1"/>
              <a:t>reali</a:t>
            </a:r>
            <a:r>
              <a:rPr lang="en-US" dirty="0"/>
              <a:t>, ad es. </a:t>
            </a:r>
            <a:r>
              <a:rPr lang="en-US" dirty="0" err="1"/>
              <a:t>curatrice</a:t>
            </a:r>
            <a:r>
              <a:rPr lang="en-US" dirty="0"/>
              <a:t>/</a:t>
            </a:r>
            <a:r>
              <a:rPr lang="en-US" dirty="0" err="1"/>
              <a:t>curatore</a:t>
            </a:r>
            <a:r>
              <a:rPr lang="en-US" dirty="0"/>
              <a:t>, </a:t>
            </a:r>
            <a:r>
              <a:rPr lang="en-US" dirty="0" err="1"/>
              <a:t>storica</a:t>
            </a:r>
            <a:r>
              <a:rPr lang="en-US" dirty="0"/>
              <a:t>/</a:t>
            </a:r>
            <a:r>
              <a:rPr lang="en-US" dirty="0" err="1"/>
              <a:t>storico</a:t>
            </a:r>
            <a:r>
              <a:rPr lang="en-US" dirty="0"/>
              <a:t> e designer?</a:t>
            </a:r>
            <a:endParaRPr dirty="0"/>
          </a:p>
          <a:p>
            <a:pPr marL="457200" marR="0" lvl="0" indent="-368300" algn="l" rtl="0">
              <a:lnSpc>
                <a:spcPct val="115000"/>
              </a:lnSpc>
              <a:spcBef>
                <a:spcPts val="0"/>
              </a:spcBef>
              <a:spcAft>
                <a:spcPts val="0"/>
              </a:spcAft>
              <a:buSzPts val="2200"/>
              <a:buAutoNum type="arabicPeriod"/>
            </a:pPr>
            <a:r>
              <a:rPr lang="en-US" dirty="0" err="1"/>
              <a:t>Quali</a:t>
            </a:r>
            <a:r>
              <a:rPr lang="en-US" dirty="0"/>
              <a:t> </a:t>
            </a:r>
            <a:r>
              <a:rPr lang="en-US" dirty="0" err="1"/>
              <a:t>competenze</a:t>
            </a:r>
            <a:r>
              <a:rPr lang="en-US" dirty="0"/>
              <a:t> </a:t>
            </a:r>
            <a:r>
              <a:rPr lang="en-US" dirty="0" err="1"/>
              <a:t>digitali</a:t>
            </a:r>
            <a:r>
              <a:rPr lang="en-US" dirty="0"/>
              <a:t> e </a:t>
            </a:r>
            <a:r>
              <a:rPr lang="en-US" dirty="0" err="1"/>
              <a:t>sociali</a:t>
            </a:r>
            <a:r>
              <a:rPr lang="en-US" dirty="0"/>
              <a:t> </a:t>
            </a:r>
            <a:r>
              <a:rPr lang="en-US" dirty="0" err="1"/>
              <a:t>che</a:t>
            </a:r>
            <a:r>
              <a:rPr lang="en-US" dirty="0"/>
              <a:t> </a:t>
            </a:r>
            <a:r>
              <a:rPr lang="en-US" dirty="0" err="1"/>
              <a:t>hanno</a:t>
            </a:r>
            <a:r>
              <a:rPr lang="en-US" dirty="0"/>
              <a:t> </a:t>
            </a:r>
            <a:r>
              <a:rPr lang="en-US" dirty="0" err="1"/>
              <a:t>rilevanza</a:t>
            </a:r>
            <a:r>
              <a:rPr lang="en-US" dirty="0"/>
              <a:t> </a:t>
            </a:r>
            <a:r>
              <a:rPr lang="en-US" dirty="0" err="1"/>
              <a:t>anche</a:t>
            </a:r>
            <a:r>
              <a:rPr lang="en-US" dirty="0"/>
              <a:t> al di </a:t>
            </a:r>
            <a:r>
              <a:rPr lang="en-US" dirty="0" err="1"/>
              <a:t>fuori</a:t>
            </a:r>
            <a:r>
              <a:rPr lang="en-US" dirty="0"/>
              <a:t> </a:t>
            </a:r>
            <a:r>
              <a:rPr lang="en-US" dirty="0" err="1"/>
              <a:t>della</a:t>
            </a:r>
            <a:r>
              <a:rPr lang="en-US" dirty="0"/>
              <a:t> </a:t>
            </a:r>
            <a:r>
              <a:rPr lang="en-US" dirty="0" err="1"/>
              <a:t>classe</a:t>
            </a:r>
            <a:r>
              <a:rPr lang="en-US" dirty="0"/>
              <a:t> </a:t>
            </a:r>
            <a:r>
              <a:rPr lang="en-US" dirty="0" err="1"/>
              <a:t>permette</a:t>
            </a:r>
            <a:r>
              <a:rPr lang="en-US" dirty="0"/>
              <a:t> di </a:t>
            </a:r>
            <a:r>
              <a:rPr lang="en-US" dirty="0" err="1"/>
              <a:t>mettere</a:t>
            </a:r>
            <a:r>
              <a:rPr lang="en-US" dirty="0"/>
              <a:t> in </a:t>
            </a:r>
            <a:r>
              <a:rPr lang="en-US" dirty="0" err="1"/>
              <a:t>pratica</a:t>
            </a:r>
            <a:r>
              <a:rPr lang="en-US" dirty="0"/>
              <a:t> </a:t>
            </a:r>
            <a:r>
              <a:rPr lang="en-US" dirty="0" err="1"/>
              <a:t>questa</a:t>
            </a:r>
            <a:r>
              <a:rPr lang="en-US" dirty="0"/>
              <a:t> </a:t>
            </a:r>
            <a:r>
              <a:rPr lang="en-US" dirty="0" err="1"/>
              <a:t>attività</a:t>
            </a:r>
            <a:r>
              <a:rPr lang="en-US" dirty="0"/>
              <a:t>?</a:t>
            </a:r>
            <a:endParaRPr dirty="0"/>
          </a:p>
          <a:p>
            <a:pPr marL="571500" marR="0" lvl="0" indent="-203200" algn="l" rtl="0">
              <a:lnSpc>
                <a:spcPct val="90000"/>
              </a:lnSpc>
              <a:spcBef>
                <a:spcPts val="1000"/>
              </a:spcBef>
              <a:spcAft>
                <a:spcPts val="0"/>
              </a:spcAft>
              <a:buClr>
                <a:schemeClr val="accent4"/>
              </a:buClr>
              <a:buSzPts val="2200"/>
              <a:buFont typeface="Arial"/>
              <a:buNone/>
            </a:pPr>
            <a:endParaRPr b="1" dirty="0"/>
          </a:p>
          <a:p>
            <a:pPr marL="571500" marR="0" lvl="0" indent="-203200" algn="l" rtl="0">
              <a:lnSpc>
                <a:spcPct val="90000"/>
              </a:lnSpc>
              <a:spcBef>
                <a:spcPts val="1000"/>
              </a:spcBef>
              <a:spcAft>
                <a:spcPts val="0"/>
              </a:spcAft>
              <a:buClr>
                <a:schemeClr val="accent4"/>
              </a:buClr>
              <a:buSzPts val="2200"/>
              <a:buFont typeface="Arial"/>
              <a:buNone/>
            </a:pPr>
            <a:endParaRPr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g3463f4b7b19_0_3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en-US" sz="3600"/>
              <a:t>Attività 2: individuare l’apprendimento autentico nei casi studio</a:t>
            </a:r>
            <a:endParaRPr/>
          </a:p>
        </p:txBody>
      </p:sp>
      <p:sp>
        <p:nvSpPr>
          <p:cNvPr id="168" name="Google Shape;168;g3463f4b7b19_0_36"/>
          <p:cNvSpPr txBox="1">
            <a:spLocks noGrp="1"/>
          </p:cNvSpPr>
          <p:nvPr>
            <p:ph type="body" idx="1"/>
          </p:nvPr>
        </p:nvSpPr>
        <p:spPr>
          <a:xfrm>
            <a:off x="97971" y="10341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r>
              <a:rPr lang="en-US" sz="2400" b="1" dirty="0"/>
              <a:t>Caso di studio 4: </a:t>
            </a:r>
            <a:r>
              <a:rPr lang="en-US" sz="2400" b="1" dirty="0" err="1"/>
              <a:t>Colma</a:t>
            </a:r>
            <a:r>
              <a:rPr lang="en-US" sz="2400" b="1" dirty="0"/>
              <a:t> il gap con le app</a:t>
            </a:r>
            <a:endParaRPr b="1" dirty="0"/>
          </a:p>
          <a:p>
            <a:pPr marL="571500" marR="0" lvl="0" indent="-203200" algn="l" rtl="0">
              <a:lnSpc>
                <a:spcPct val="90000"/>
              </a:lnSpc>
              <a:spcBef>
                <a:spcPts val="1000"/>
              </a:spcBef>
              <a:spcAft>
                <a:spcPts val="0"/>
              </a:spcAft>
              <a:buClr>
                <a:schemeClr val="accent4"/>
              </a:buClr>
              <a:buSzPts val="2200"/>
              <a:buFont typeface="Arial"/>
              <a:buNone/>
            </a:pPr>
            <a:endParaRPr b="1" dirty="0"/>
          </a:p>
          <a:p>
            <a:pPr marL="457200" marR="0" lvl="0" indent="-368300" algn="l" rtl="0">
              <a:lnSpc>
                <a:spcPct val="115000"/>
              </a:lnSpc>
              <a:spcBef>
                <a:spcPts val="1000"/>
              </a:spcBef>
              <a:spcAft>
                <a:spcPts val="0"/>
              </a:spcAft>
              <a:buSzPts val="2200"/>
              <a:buAutoNum type="arabicPeriod"/>
            </a:pPr>
            <a:r>
              <a:rPr lang="en-US" dirty="0" err="1"/>
              <a:t>Quali</a:t>
            </a:r>
            <a:r>
              <a:rPr lang="en-US" dirty="0"/>
              <a:t> </a:t>
            </a:r>
            <a:r>
              <a:rPr lang="en-US" dirty="0" err="1"/>
              <a:t>elementi</a:t>
            </a:r>
            <a:r>
              <a:rPr lang="en-US" dirty="0"/>
              <a:t> </a:t>
            </a:r>
            <a:r>
              <a:rPr lang="en-US" dirty="0" err="1"/>
              <a:t>dell’apprendimento</a:t>
            </a:r>
            <a:r>
              <a:rPr lang="en-US" dirty="0"/>
              <a:t> </a:t>
            </a:r>
            <a:r>
              <a:rPr lang="en-US" dirty="0" err="1"/>
              <a:t>autentico</a:t>
            </a:r>
            <a:r>
              <a:rPr lang="en-US" dirty="0"/>
              <a:t> </a:t>
            </a:r>
            <a:r>
              <a:rPr lang="en-US" dirty="0" err="1"/>
              <a:t>sono</a:t>
            </a:r>
            <a:r>
              <a:rPr lang="en-US" dirty="0"/>
              <a:t> </a:t>
            </a:r>
            <a:r>
              <a:rPr lang="en-US" dirty="0" err="1"/>
              <a:t>presenti</a:t>
            </a:r>
            <a:r>
              <a:rPr lang="en-US" dirty="0"/>
              <a:t> in </a:t>
            </a:r>
            <a:r>
              <a:rPr lang="en-US" dirty="0" err="1"/>
              <a:t>questo</a:t>
            </a:r>
            <a:r>
              <a:rPr lang="en-US" dirty="0"/>
              <a:t> scenario? Motivate le </a:t>
            </a:r>
            <a:r>
              <a:rPr lang="en-US" dirty="0" err="1"/>
              <a:t>risposte</a:t>
            </a:r>
            <a:r>
              <a:rPr lang="en-US" dirty="0"/>
              <a:t>.</a:t>
            </a:r>
            <a:endParaRPr dirty="0"/>
          </a:p>
          <a:p>
            <a:pPr marL="457200" marR="0" lvl="0" indent="-368300" algn="l" rtl="0">
              <a:lnSpc>
                <a:spcPct val="115000"/>
              </a:lnSpc>
              <a:spcBef>
                <a:spcPts val="0"/>
              </a:spcBef>
              <a:spcAft>
                <a:spcPts val="0"/>
              </a:spcAft>
              <a:buSzPts val="2200"/>
              <a:buAutoNum type="arabicPeriod"/>
            </a:pPr>
            <a:r>
              <a:rPr lang="en-US" dirty="0"/>
              <a:t>In </a:t>
            </a:r>
            <a:r>
              <a:rPr lang="en-US" dirty="0" err="1"/>
              <a:t>che</a:t>
            </a:r>
            <a:r>
              <a:rPr lang="en-US" dirty="0"/>
              <a:t> modo le </a:t>
            </a:r>
            <a:r>
              <a:rPr lang="en-US" dirty="0" err="1"/>
              <a:t>considerazioni</a:t>
            </a:r>
            <a:r>
              <a:rPr lang="en-US" dirty="0"/>
              <a:t> di </a:t>
            </a:r>
            <a:r>
              <a:rPr lang="en-US" dirty="0" err="1"/>
              <a:t>tipo</a:t>
            </a:r>
            <a:r>
              <a:rPr lang="en-US" dirty="0"/>
              <a:t> </a:t>
            </a:r>
            <a:r>
              <a:rPr lang="en-US" dirty="0" err="1"/>
              <a:t>etico</a:t>
            </a:r>
            <a:r>
              <a:rPr lang="en-US" dirty="0"/>
              <a:t> </a:t>
            </a:r>
            <a:r>
              <a:rPr lang="en-US" dirty="0" err="1"/>
              <a:t>influenzano</a:t>
            </a:r>
            <a:r>
              <a:rPr lang="en-US" dirty="0"/>
              <a:t> la </a:t>
            </a:r>
            <a:r>
              <a:rPr lang="en-US" dirty="0" err="1"/>
              <a:t>direzione</a:t>
            </a:r>
            <a:r>
              <a:rPr lang="en-US" dirty="0"/>
              <a:t> </a:t>
            </a:r>
            <a:r>
              <a:rPr lang="en-US" dirty="0" err="1"/>
              <a:t>dell’apprendimento</a:t>
            </a:r>
            <a:r>
              <a:rPr lang="en-US" dirty="0"/>
              <a:t> e </a:t>
            </a:r>
            <a:r>
              <a:rPr lang="en-US" dirty="0" err="1"/>
              <a:t>della</a:t>
            </a:r>
            <a:r>
              <a:rPr lang="en-US" dirty="0"/>
              <a:t> </a:t>
            </a:r>
            <a:r>
              <a:rPr lang="en-US" dirty="0" err="1"/>
              <a:t>creatività</a:t>
            </a:r>
            <a:r>
              <a:rPr lang="en-US" dirty="0"/>
              <a:t> </a:t>
            </a:r>
            <a:r>
              <a:rPr lang="en-US" dirty="0" err="1"/>
              <a:t>delle</a:t>
            </a:r>
            <a:r>
              <a:rPr lang="en-US" dirty="0"/>
              <a:t> e </a:t>
            </a:r>
            <a:r>
              <a:rPr lang="en-US" dirty="0" err="1"/>
              <a:t>degli</a:t>
            </a:r>
            <a:r>
              <a:rPr lang="en-US" dirty="0"/>
              <a:t> </a:t>
            </a:r>
            <a:r>
              <a:rPr lang="en-US" dirty="0" err="1"/>
              <a:t>studenti</a:t>
            </a:r>
            <a:r>
              <a:rPr lang="en-US" dirty="0"/>
              <a:t> in </a:t>
            </a:r>
            <a:r>
              <a:rPr lang="en-US" dirty="0" err="1"/>
              <a:t>questa</a:t>
            </a:r>
            <a:r>
              <a:rPr lang="en-US" dirty="0"/>
              <a:t> </a:t>
            </a:r>
            <a:r>
              <a:rPr lang="en-US" dirty="0" err="1"/>
              <a:t>attività</a:t>
            </a:r>
            <a:r>
              <a:rPr lang="en-US" dirty="0"/>
              <a:t>?</a:t>
            </a:r>
            <a:endParaRPr dirty="0"/>
          </a:p>
          <a:p>
            <a:pPr marL="457200" marR="0" lvl="0" indent="-368300" algn="l" rtl="0">
              <a:lnSpc>
                <a:spcPct val="115000"/>
              </a:lnSpc>
              <a:spcBef>
                <a:spcPts val="0"/>
              </a:spcBef>
              <a:spcAft>
                <a:spcPts val="0"/>
              </a:spcAft>
              <a:buSzPts val="2200"/>
              <a:buAutoNum type="arabicPeriod"/>
            </a:pPr>
            <a:r>
              <a:rPr lang="en-US" dirty="0"/>
              <a:t>In </a:t>
            </a:r>
            <a:r>
              <a:rPr lang="en-US" dirty="0" err="1"/>
              <a:t>questo</a:t>
            </a:r>
            <a:r>
              <a:rPr lang="en-US" dirty="0"/>
              <a:t> scenario, </a:t>
            </a:r>
            <a:r>
              <a:rPr lang="en-US" dirty="0" err="1"/>
              <a:t>quali</a:t>
            </a:r>
            <a:r>
              <a:rPr lang="en-US" dirty="0"/>
              <a:t> </a:t>
            </a:r>
            <a:r>
              <a:rPr lang="en-US" dirty="0" err="1"/>
              <a:t>strategie</a:t>
            </a:r>
            <a:r>
              <a:rPr lang="en-US" dirty="0"/>
              <a:t> di </a:t>
            </a:r>
            <a:r>
              <a:rPr lang="en-US" dirty="0" err="1"/>
              <a:t>insegnamento</a:t>
            </a:r>
            <a:r>
              <a:rPr lang="en-US" dirty="0"/>
              <a:t> </a:t>
            </a:r>
            <a:r>
              <a:rPr lang="en-US" dirty="0" err="1"/>
              <a:t>sarebbero</a:t>
            </a:r>
            <a:r>
              <a:rPr lang="en-US" dirty="0"/>
              <a:t> </a:t>
            </a:r>
            <a:r>
              <a:rPr lang="en-US" dirty="0" err="1"/>
              <a:t>ideali</a:t>
            </a:r>
            <a:r>
              <a:rPr lang="en-US" dirty="0"/>
              <a:t> per </a:t>
            </a:r>
            <a:r>
              <a:rPr lang="en-US" dirty="0" err="1"/>
              <a:t>supportare</a:t>
            </a:r>
            <a:r>
              <a:rPr lang="en-US" dirty="0"/>
              <a:t> la </a:t>
            </a:r>
            <a:r>
              <a:rPr lang="en-US" dirty="0" err="1"/>
              <a:t>collaborazione</a:t>
            </a:r>
            <a:r>
              <a:rPr lang="en-US" dirty="0"/>
              <a:t> e il design </a:t>
            </a:r>
            <a:r>
              <a:rPr lang="en-US" dirty="0" err="1"/>
              <a:t>accessibile</a:t>
            </a:r>
            <a:r>
              <a:rPr lang="en-US" dirty="0"/>
              <a:t> a tutti </a:t>
            </a:r>
            <a:r>
              <a:rPr lang="en-US" dirty="0" err="1"/>
              <a:t>i</a:t>
            </a:r>
            <a:r>
              <a:rPr lang="en-US" dirty="0"/>
              <a:t> tipi di </a:t>
            </a:r>
            <a:r>
              <a:rPr lang="en-US" dirty="0" err="1"/>
              <a:t>utente</a:t>
            </a:r>
            <a:r>
              <a:rPr lang="en-US" dirty="0"/>
              <a:t>?</a:t>
            </a:r>
            <a:endParaRPr dirty="0"/>
          </a:p>
          <a:p>
            <a:pPr marL="457200" marR="0" lvl="0" indent="-368300" algn="l" rtl="0">
              <a:lnSpc>
                <a:spcPct val="115000"/>
              </a:lnSpc>
              <a:spcBef>
                <a:spcPts val="0"/>
              </a:spcBef>
              <a:spcAft>
                <a:spcPts val="0"/>
              </a:spcAft>
              <a:buSzPts val="2200"/>
              <a:buAutoNum type="arabicPeriod"/>
            </a:pPr>
            <a:r>
              <a:rPr lang="en-US" dirty="0"/>
              <a:t>In </a:t>
            </a:r>
            <a:r>
              <a:rPr lang="en-US" dirty="0" err="1"/>
              <a:t>che</a:t>
            </a:r>
            <a:r>
              <a:rPr lang="en-US" dirty="0"/>
              <a:t> modo </a:t>
            </a:r>
            <a:r>
              <a:rPr lang="en-US" dirty="0" err="1"/>
              <a:t>questa</a:t>
            </a:r>
            <a:r>
              <a:rPr lang="en-US" dirty="0"/>
              <a:t> </a:t>
            </a:r>
            <a:r>
              <a:rPr lang="en-US" dirty="0" err="1"/>
              <a:t>attività</a:t>
            </a:r>
            <a:r>
              <a:rPr lang="en-US" dirty="0"/>
              <a:t> </a:t>
            </a:r>
            <a:r>
              <a:rPr lang="en-US" dirty="0" err="1"/>
              <a:t>prepara</a:t>
            </a:r>
            <a:r>
              <a:rPr lang="en-US" dirty="0"/>
              <a:t> le e </a:t>
            </a:r>
            <a:r>
              <a:rPr lang="en-US" dirty="0" err="1"/>
              <a:t>gli</a:t>
            </a:r>
            <a:r>
              <a:rPr lang="en-US" dirty="0"/>
              <a:t> </a:t>
            </a:r>
            <a:r>
              <a:rPr lang="en-US" dirty="0" err="1"/>
              <a:t>studenti</a:t>
            </a:r>
            <a:r>
              <a:rPr lang="en-US" dirty="0"/>
              <a:t> a </a:t>
            </a:r>
            <a:r>
              <a:rPr lang="en-US" dirty="0" err="1"/>
              <a:t>diventare</a:t>
            </a:r>
            <a:r>
              <a:rPr lang="en-US" dirty="0"/>
              <a:t> </a:t>
            </a:r>
            <a:r>
              <a:rPr lang="en-US" dirty="0" err="1"/>
              <a:t>innovatrici</a:t>
            </a:r>
            <a:r>
              <a:rPr lang="en-US" dirty="0"/>
              <a:t> e </a:t>
            </a:r>
            <a:r>
              <a:rPr lang="en-US" dirty="0" err="1"/>
              <a:t>innovatori</a:t>
            </a:r>
            <a:r>
              <a:rPr lang="en-US" dirty="0"/>
              <a:t> </a:t>
            </a:r>
            <a:r>
              <a:rPr lang="en-US" dirty="0" err="1"/>
              <a:t>socialmente</a:t>
            </a:r>
            <a:r>
              <a:rPr lang="en-US" dirty="0"/>
              <a:t> </a:t>
            </a:r>
            <a:r>
              <a:rPr lang="en-US" dirty="0" err="1"/>
              <a:t>consapevoli</a:t>
            </a:r>
            <a:r>
              <a:rPr lang="en-US" dirty="0"/>
              <a:t> in </a:t>
            </a:r>
            <a:r>
              <a:rPr lang="en-US" dirty="0" err="1"/>
              <a:t>ambito</a:t>
            </a:r>
            <a:r>
              <a:rPr lang="en-US" dirty="0"/>
              <a:t> </a:t>
            </a:r>
            <a:r>
              <a:rPr lang="en-US" dirty="0" err="1"/>
              <a:t>tecnologico</a:t>
            </a:r>
            <a:r>
              <a:rPr lang="en-US" dirty="0"/>
              <a:t>?</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3463f4b7b19_0_4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en-US" sz="3600"/>
              <a:t>Attività 2: individuare l’apprendimento autentico nei casi studio</a:t>
            </a:r>
            <a:endParaRPr/>
          </a:p>
        </p:txBody>
      </p:sp>
      <p:sp>
        <p:nvSpPr>
          <p:cNvPr id="175" name="Google Shape;175;g3463f4b7b19_0_42"/>
          <p:cNvSpPr txBox="1">
            <a:spLocks noGrp="1"/>
          </p:cNvSpPr>
          <p:nvPr>
            <p:ph type="body" idx="1"/>
          </p:nvPr>
        </p:nvSpPr>
        <p:spPr>
          <a:xfrm>
            <a:off x="97971" y="10341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t>Domande per la discussione di classe</a:t>
            </a:r>
            <a:endParaRPr sz="2400" b="1"/>
          </a:p>
          <a:p>
            <a:pPr marL="571500" marR="0" lvl="0" indent="-203200" algn="l" rtl="0">
              <a:lnSpc>
                <a:spcPct val="90000"/>
              </a:lnSpc>
              <a:spcBef>
                <a:spcPts val="1000"/>
              </a:spcBef>
              <a:spcAft>
                <a:spcPts val="0"/>
              </a:spcAft>
              <a:buClr>
                <a:schemeClr val="accent4"/>
              </a:buClr>
              <a:buSzPts val="2200"/>
              <a:buFont typeface="Arial"/>
              <a:buNone/>
            </a:pPr>
            <a:endParaRPr b="1"/>
          </a:p>
          <a:p>
            <a:pPr marL="457200" marR="0" lvl="0" indent="-368300" algn="l" rtl="0">
              <a:lnSpc>
                <a:spcPct val="115000"/>
              </a:lnSpc>
              <a:spcBef>
                <a:spcPts val="1000"/>
              </a:spcBef>
              <a:spcAft>
                <a:spcPts val="0"/>
              </a:spcAft>
              <a:buSzPts val="2200"/>
              <a:buAutoNum type="arabicPeriod"/>
            </a:pPr>
            <a:r>
              <a:rPr lang="en-US"/>
              <a:t>Secondo voi, quali dei nove elementi sono utilizzati con meno frequenza durante le lezioni di informatica e cosa si dovrebbe fare per integrarli in maniera più completa nel proprio metodo di insegnamento?</a:t>
            </a:r>
            <a:endParaRPr/>
          </a:p>
          <a:p>
            <a:pPr marL="457200" marR="0" lvl="0" indent="-368300" algn="l" rtl="0">
              <a:lnSpc>
                <a:spcPct val="115000"/>
              </a:lnSpc>
              <a:spcBef>
                <a:spcPts val="0"/>
              </a:spcBef>
              <a:spcAft>
                <a:spcPts val="0"/>
              </a:spcAft>
              <a:buSzPts val="2200"/>
              <a:buAutoNum type="arabicPeriod"/>
            </a:pPr>
            <a:r>
              <a:rPr lang="en-US"/>
              <a:t>Sulla base delle due lezioni che abbiamo affrontato, condividete le vostre idee in merito a come l’apprendimento autentico può supportare le e gli studenti nel passaggio da utenti della tecnologia a creatrici e creatori di tecnologia e a individui in grado di risolvere problemi.</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345e16aeeaa_0_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3400"/>
              <a:t>Attività 3: scrivere un’attività informatica basata sull’apprendimento autentico </a:t>
            </a:r>
            <a:endParaRPr sz="3400"/>
          </a:p>
        </p:txBody>
      </p:sp>
      <p:sp>
        <p:nvSpPr>
          <p:cNvPr id="182" name="Google Shape;182;g345e16aeeaa_0_6"/>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368300" marR="0" lvl="0" indent="0" algn="l" rtl="0">
              <a:lnSpc>
                <a:spcPct val="90000"/>
              </a:lnSpc>
              <a:spcBef>
                <a:spcPts val="1000"/>
              </a:spcBef>
              <a:spcAft>
                <a:spcPts val="0"/>
              </a:spcAft>
              <a:buClr>
                <a:schemeClr val="accent4"/>
              </a:buClr>
              <a:buSzPts val="2200"/>
              <a:buFont typeface="Arial"/>
              <a:buNone/>
            </a:pPr>
            <a:r>
              <a:rPr lang="en-US" b="1"/>
              <a:t>Tutti i piani di lezione devono includere: a) contesto autentico, b) un compito autentico e c) almeno tre altri elementi del modello dell’apprendimento autentico.</a:t>
            </a:r>
            <a:endParaRPr/>
          </a:p>
          <a:p>
            <a:pPr marL="368300" marR="0" lvl="0" indent="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83" name="Google Shape;183;g345e16aeeaa_0_6"/>
          <p:cNvPicPr preferRelativeResize="0"/>
          <p:nvPr/>
        </p:nvPicPr>
        <p:blipFill rotWithShape="1">
          <a:blip r:embed="rId3">
            <a:alphaModFix/>
          </a:blip>
          <a:srcRect/>
          <a:stretch/>
        </p:blipFill>
        <p:spPr>
          <a:xfrm>
            <a:off x="2720450" y="2253725"/>
            <a:ext cx="6093701" cy="4062474"/>
          </a:xfrm>
          <a:prstGeom prst="rect">
            <a:avLst/>
          </a:prstGeom>
          <a:noFill/>
          <a:ln>
            <a:noFill/>
          </a:ln>
        </p:spPr>
      </p:pic>
      <p:sp>
        <p:nvSpPr>
          <p:cNvPr id="184" name="Google Shape;184;g345e16aeeaa_0_6"/>
          <p:cNvSpPr txBox="1"/>
          <p:nvPr/>
        </p:nvSpPr>
        <p:spPr>
          <a:xfrm>
            <a:off x="6105200" y="6378950"/>
            <a:ext cx="2723100" cy="4791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a:t>A cura di: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g345e16aeeaa_0_12"/>
          <p:cNvPicPr preferRelativeResize="0"/>
          <p:nvPr/>
        </p:nvPicPr>
        <p:blipFill rotWithShape="1">
          <a:blip r:embed="rId3">
            <a:alphaModFix amt="13000"/>
          </a:blip>
          <a:srcRect/>
          <a:stretch/>
        </p:blipFill>
        <p:spPr>
          <a:xfrm>
            <a:off x="496600" y="891928"/>
            <a:ext cx="11627401" cy="5966076"/>
          </a:xfrm>
          <a:prstGeom prst="rect">
            <a:avLst/>
          </a:prstGeom>
          <a:noFill/>
          <a:ln>
            <a:noFill/>
          </a:ln>
        </p:spPr>
      </p:pic>
      <p:sp>
        <p:nvSpPr>
          <p:cNvPr id="191" name="Google Shape;191;g345e16aeeaa_0_1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Attività 4: revisione e riflessione</a:t>
            </a:r>
            <a:endParaRPr/>
          </a:p>
        </p:txBody>
      </p:sp>
      <p:sp>
        <p:nvSpPr>
          <p:cNvPr id="192" name="Google Shape;192;g345e16aeeaa_0_12"/>
          <p:cNvSpPr txBox="1"/>
          <p:nvPr/>
        </p:nvSpPr>
        <p:spPr>
          <a:xfrm>
            <a:off x="247496" y="1648593"/>
            <a:ext cx="11944500" cy="5870100"/>
          </a:xfrm>
          <a:prstGeom prst="rect">
            <a:avLst/>
          </a:prstGeom>
          <a:noFill/>
          <a:ln>
            <a:noFill/>
          </a:ln>
        </p:spPr>
        <p:txBody>
          <a:bodyPr spcFirstLastPara="1" wrap="square" lIns="91425" tIns="45700" rIns="91425" bIns="45700" anchor="t" anchorCtr="0">
            <a:noAutofit/>
          </a:bodyPr>
          <a:lstStyle/>
          <a:p>
            <a:pPr marL="457200" marR="0" lvl="0" indent="-387350" algn="l" rtl="0">
              <a:lnSpc>
                <a:spcPct val="200000"/>
              </a:lnSpc>
              <a:spcBef>
                <a:spcPts val="1000"/>
              </a:spcBef>
              <a:spcAft>
                <a:spcPts val="0"/>
              </a:spcAft>
              <a:buClr>
                <a:srgbClr val="2B454E"/>
              </a:buClr>
              <a:buSzPts val="2500"/>
              <a:buFont typeface="Arial"/>
              <a:buAutoNum type="arabicPeriod"/>
            </a:pPr>
            <a:r>
              <a:rPr lang="en-US" sz="2500">
                <a:solidFill>
                  <a:srgbClr val="2B454E"/>
                </a:solidFill>
                <a:latin typeface="Calibri"/>
                <a:ea typeface="Calibri"/>
                <a:cs typeface="Calibri"/>
                <a:sym typeface="Calibri"/>
              </a:rPr>
              <a:t>Oggi ho appreso che</a:t>
            </a:r>
            <a:r>
              <a:rPr lang="en-US" sz="2500" b="0" i="0" u="none" strike="noStrike" cap="none">
                <a:solidFill>
                  <a:srgbClr val="2B454E"/>
                </a:solidFill>
                <a:latin typeface="Calibri"/>
                <a:ea typeface="Calibri"/>
                <a:cs typeface="Calibri"/>
                <a:sym typeface="Calibri"/>
              </a:rPr>
              <a:t>_________. </a:t>
            </a:r>
            <a:endParaRPr sz="2500" b="0" i="0" u="none" strike="noStrike" cap="none">
              <a:solidFill>
                <a:srgbClr val="2B454E"/>
              </a:solidFill>
              <a:latin typeface="Calibri"/>
              <a:ea typeface="Calibri"/>
              <a:cs typeface="Calibri"/>
              <a:sym typeface="Calibri"/>
            </a:endParaRPr>
          </a:p>
          <a:p>
            <a:pPr marL="457200" lvl="0" indent="-387350" algn="l" rtl="0">
              <a:lnSpc>
                <a:spcPct val="200000"/>
              </a:lnSpc>
              <a:spcBef>
                <a:spcPts val="0"/>
              </a:spcBef>
              <a:spcAft>
                <a:spcPts val="0"/>
              </a:spcAft>
              <a:buClr>
                <a:schemeClr val="accent4"/>
              </a:buClr>
              <a:buSzPts val="2500"/>
              <a:buAutoNum type="arabicPeriod"/>
            </a:pPr>
            <a:r>
              <a:rPr lang="en-US" sz="2500">
                <a:solidFill>
                  <a:schemeClr val="accent4"/>
                </a:solidFill>
                <a:latin typeface="Calibri"/>
                <a:ea typeface="Calibri"/>
                <a:cs typeface="Calibri"/>
                <a:sym typeface="Calibri"/>
              </a:rPr>
              <a:t>Dopo aver imparato ______ sono consapevole delle mie pratiche di  _____.</a:t>
            </a:r>
            <a:endParaRPr sz="2500">
              <a:solidFill>
                <a:schemeClr val="accent4"/>
              </a:solidFill>
              <a:latin typeface="Calibri"/>
              <a:ea typeface="Calibri"/>
              <a:cs typeface="Calibri"/>
              <a:sym typeface="Calibri"/>
            </a:endParaRPr>
          </a:p>
          <a:p>
            <a:pPr marL="457200" lvl="0" indent="-387350" algn="l" rtl="0">
              <a:lnSpc>
                <a:spcPct val="200000"/>
              </a:lnSpc>
              <a:spcBef>
                <a:spcPts val="0"/>
              </a:spcBef>
              <a:spcAft>
                <a:spcPts val="0"/>
              </a:spcAft>
              <a:buClr>
                <a:schemeClr val="accent4"/>
              </a:buClr>
              <a:buSzPts val="2500"/>
              <a:buAutoNum type="arabicPeriod"/>
            </a:pPr>
            <a:r>
              <a:rPr lang="en-US" sz="2500">
                <a:solidFill>
                  <a:schemeClr val="accent4"/>
                </a:solidFill>
                <a:latin typeface="Calibri"/>
                <a:ea typeface="Calibri"/>
                <a:cs typeface="Calibri"/>
                <a:sym typeface="Calibri"/>
              </a:rPr>
              <a:t>Provo ancora curiosità verso__________.</a:t>
            </a:r>
            <a:endParaRPr sz="2500">
              <a:solidFill>
                <a:srgbClr val="2B454E"/>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Bibliografia</a:t>
            </a:r>
            <a:endParaRPr/>
          </a:p>
        </p:txBody>
      </p:sp>
      <p:sp>
        <p:nvSpPr>
          <p:cNvPr id="199" name="Google Shape;199;p18"/>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SzPts val="2200"/>
              <a:buChar char="•"/>
            </a:pPr>
            <a:r>
              <a:rPr lang="en-US"/>
              <a:t>Progetto TINKER (2024). WP2 / D2.2 Quadro di riferimento e Toolkit TINKER – scenari di apprendimento. Disponibile al link: </a:t>
            </a:r>
            <a:r>
              <a:rPr lang="en-US" u="sng">
                <a:solidFill>
                  <a:schemeClr val="hlink"/>
                </a:solidFill>
                <a:hlinkClick r:id="rId3"/>
              </a:rPr>
              <a:t>https://tinker-project.eu/it/resources/framework-and-toolkit/</a:t>
            </a:r>
            <a:r>
              <a:rPr lang="en-US"/>
              <a:t> </a:t>
            </a:r>
            <a:endParaRPr/>
          </a:p>
          <a:p>
            <a:pPr marL="571500" lvl="0" indent="-342900" algn="l" rtl="0">
              <a:lnSpc>
                <a:spcPct val="90000"/>
              </a:lnSpc>
              <a:spcBef>
                <a:spcPts val="1000"/>
              </a:spcBef>
              <a:spcAft>
                <a:spcPts val="0"/>
              </a:spcAft>
              <a:buSzPts val="2200"/>
              <a:buChar char="•"/>
            </a:pPr>
            <a:r>
              <a:rPr lang="en-US"/>
              <a:t>Progetto TINKER (2024). WP2 / D2.2 Quadro di riferimento e Toolkit TINKER. Disponibile al link: </a:t>
            </a:r>
            <a:r>
              <a:rPr lang="en-US" u="sng">
                <a:solidFill>
                  <a:schemeClr val="hlink"/>
                </a:solidFill>
                <a:hlinkClick r:id="rId4"/>
              </a:rPr>
              <a:t>https://tinker- project.eu/resources/framework-and-toolkit/</a:t>
            </a:r>
            <a:endParaRPr/>
          </a:p>
          <a:p>
            <a:pPr marL="57150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grpSp>
        <p:nvGrpSpPr>
          <p:cNvPr id="204" name="Google Shape;204;g358cd5ba7f0_0_40"/>
          <p:cNvGrpSpPr/>
          <p:nvPr/>
        </p:nvGrpSpPr>
        <p:grpSpPr>
          <a:xfrm>
            <a:off x="2179811" y="4729766"/>
            <a:ext cx="7832078" cy="1110328"/>
            <a:chOff x="2179603" y="4888792"/>
            <a:chExt cx="7798544" cy="1110328"/>
          </a:xfrm>
        </p:grpSpPr>
        <p:pic>
          <p:nvPicPr>
            <p:cNvPr id="205" name="Google Shape;205;g358cd5ba7f0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206" name="Google Shape;206;g358cd5ba7f0_0_40"/>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207" name="Google Shape;207;g358cd5ba7f0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208" name="Google Shape;208;g358cd5ba7f0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209" name="Google Shape;209;g358cd5ba7f0_0_40"/>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210" name="Google Shape;210;g358cd5ba7f0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211" name="Google Shape;211;g358cd5ba7f0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212" name="Google Shape;212;g358cd5ba7f0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213" name="Google Shape;213;g358cd5ba7f0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214" name="Google Shape;214;g358cd5ba7f0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215" name="Google Shape;215;g358cd5ba7f0_0_40"/>
          <p:cNvSpPr txBox="1"/>
          <p:nvPr/>
        </p:nvSpPr>
        <p:spPr>
          <a:xfrm>
            <a:off x="3324150" y="2453100"/>
            <a:ext cx="35421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a:solidFill>
                  <a:srgbClr val="1D1D1B"/>
                </a:solidFill>
                <a:latin typeface="Calibri"/>
                <a:ea typeface="Calibri"/>
                <a:cs typeface="Calibri"/>
                <a:sym typeface="Calibri"/>
              </a:rPr>
              <a:t>Disponibile al link: </a:t>
            </a:r>
            <a:r>
              <a:rPr lang="en-US" sz="1100" b="0" i="0" u="none" strike="noStrike" cap="none">
                <a:solidFill>
                  <a:srgbClr val="1D1D1B"/>
                </a:solidFill>
                <a:latin typeface="Calibri"/>
                <a:ea typeface="Calibri"/>
                <a:cs typeface="Calibri"/>
                <a:sym typeface="Calibri"/>
              </a:rPr>
              <a:t> </a:t>
            </a:r>
            <a:r>
              <a:rPr lang="en-US" sz="1100" b="0" i="0" u="sng" strike="noStrike" cap="none">
                <a:solidFill>
                  <a:schemeClr val="hlink"/>
                </a:solidFill>
                <a:latin typeface="Calibri"/>
                <a:ea typeface="Calibri"/>
                <a:cs typeface="Calibri"/>
                <a:sym typeface="Calibri"/>
                <a:hlinkClick r:id="rId13"/>
              </a:rPr>
              <a:t>https://tinker-project.eu/elearning/</a:t>
            </a:r>
            <a:endParaRPr sz="1100" b="0" i="0" u="none" strike="noStrike" cap="none">
              <a:solidFill>
                <a:srgbClr val="16C45B"/>
              </a:solidFill>
              <a:latin typeface="Calibri"/>
              <a:ea typeface="Calibri"/>
              <a:cs typeface="Calibri"/>
              <a:sym typeface="Calibri"/>
            </a:endParaRPr>
          </a:p>
        </p:txBody>
      </p:sp>
      <p:pic>
        <p:nvPicPr>
          <p:cNvPr id="216" name="Google Shape;216;g358cd5ba7f0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217" name="Google Shape;217;g358cd5ba7f0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lvl="0" indent="1903" algn="ctr" rtl="0">
              <a:lnSpc>
                <a:spcPct val="107916"/>
              </a:lnSpc>
              <a:spcBef>
                <a:spcPts val="0"/>
              </a:spcBef>
              <a:spcAft>
                <a:spcPts val="800"/>
              </a:spcAft>
              <a:buClr>
                <a:srgbClr val="000000"/>
              </a:buClr>
              <a:buSzPts val="1200"/>
              <a:buFont typeface="Arial"/>
              <a:buNone/>
            </a:pPr>
            <a:r>
              <a:rPr lang="en-US" sz="1200" b="1">
                <a:solidFill>
                  <a:schemeClr val="dk1"/>
                </a:solidFill>
                <a:latin typeface="Calibri"/>
                <a:ea typeface="Calibri"/>
                <a:cs typeface="Calibri"/>
                <a:sym typeface="Calibri"/>
              </a:rPr>
              <a:t>Questi contenuti sono distribuiti con licenza </a:t>
            </a:r>
            <a:r>
              <a:rPr lang="en-US" sz="1200" b="1" i="1">
                <a:solidFill>
                  <a:schemeClr val="dk1"/>
                </a:solidFill>
                <a:latin typeface="Calibri"/>
                <a:ea typeface="Calibri"/>
                <a:cs typeface="Calibri"/>
                <a:sym typeface="Calibri"/>
              </a:rPr>
              <a:t>Creative Commons Attribution-NonCommercial 4.0 International </a:t>
            </a:r>
            <a:r>
              <a:rPr lang="en-US" sz="1200" b="1">
                <a:solidFill>
                  <a:schemeClr val="dk1"/>
                </a:solidFill>
                <a:latin typeface="Calibri"/>
                <a:ea typeface="Calibri"/>
                <a:cs typeface="Calibri"/>
                <a:sym typeface="Calibri"/>
              </a:rPr>
              <a:t>(</a:t>
            </a:r>
            <a:r>
              <a:rPr lang="en-US" sz="1200" b="1" u="sng">
                <a:solidFill>
                  <a:schemeClr val="accent1"/>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a:solidFill>
                  <a:schemeClr val="dk1"/>
                </a:solidFill>
                <a:latin typeface="Calibri"/>
                <a:ea typeface="Calibri"/>
                <a:cs typeface="Calibri"/>
                <a:sym typeface="Calibri"/>
              </a:rPr>
              <a:t>).</a:t>
            </a:r>
            <a:endParaRPr sz="1200" b="1">
              <a:solidFill>
                <a:srgbClr val="1D1D1B"/>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Modulo 2: Il quadro di riferimento di TINKER - principi dell’apprendimento autentico e guida pratica</a:t>
            </a:r>
            <a:endParaRPr/>
          </a:p>
        </p:txBody>
      </p:sp>
      <p:sp>
        <p:nvSpPr>
          <p:cNvPr id="91" name="Google Shape;91;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2.2: L’apprendimento autentico nell’istruzione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Risultati di apprendimento</a:t>
            </a:r>
            <a:endParaRPr/>
          </a:p>
        </p:txBody>
      </p:sp>
      <p:sp>
        <p:nvSpPr>
          <p:cNvPr id="97" name="Google Shape;97;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dirty="0"/>
              <a:t>Al </a:t>
            </a:r>
            <a:r>
              <a:rPr lang="en-US" dirty="0" err="1"/>
              <a:t>termine</a:t>
            </a:r>
            <a:r>
              <a:rPr lang="en-US" dirty="0"/>
              <a:t> del modulo, le e </a:t>
            </a:r>
            <a:r>
              <a:rPr lang="en-US" dirty="0" err="1"/>
              <a:t>i</a:t>
            </a:r>
            <a:r>
              <a:rPr lang="en-US" dirty="0"/>
              <a:t> </a:t>
            </a:r>
            <a:r>
              <a:rPr lang="en-US" dirty="0" err="1"/>
              <a:t>docenti</a:t>
            </a:r>
            <a:r>
              <a:rPr lang="en-US" dirty="0"/>
              <a:t> </a:t>
            </a:r>
            <a:r>
              <a:rPr lang="en-US" dirty="0" err="1"/>
              <a:t>saranno</a:t>
            </a:r>
            <a:r>
              <a:rPr lang="en-US" dirty="0"/>
              <a:t> in </a:t>
            </a:r>
            <a:r>
              <a:rPr lang="en-US" dirty="0" err="1"/>
              <a:t>grado</a:t>
            </a:r>
            <a:r>
              <a:rPr lang="en-US" dirty="0"/>
              <a:t> di:</a:t>
            </a:r>
            <a:endParaRPr dirty="0"/>
          </a:p>
          <a:p>
            <a:pPr marL="571500" marR="0" lvl="0" indent="-342900" algn="l" rtl="0">
              <a:lnSpc>
                <a:spcPct val="90000"/>
              </a:lnSpc>
              <a:spcBef>
                <a:spcPts val="1000"/>
              </a:spcBef>
              <a:spcAft>
                <a:spcPts val="0"/>
              </a:spcAft>
              <a:buSzPts val="2200"/>
              <a:buChar char="•"/>
            </a:pPr>
            <a:r>
              <a:rPr lang="en-US" dirty="0" err="1"/>
              <a:t>Analizzare</a:t>
            </a:r>
            <a:r>
              <a:rPr lang="en-US" dirty="0"/>
              <a:t>, </a:t>
            </a:r>
            <a:r>
              <a:rPr lang="en-US" dirty="0" err="1"/>
              <a:t>giudicare</a:t>
            </a:r>
            <a:r>
              <a:rPr lang="en-US" dirty="0"/>
              <a:t> in </a:t>
            </a:r>
            <a:r>
              <a:rPr lang="en-US" dirty="0" err="1"/>
              <a:t>maniera</a:t>
            </a:r>
            <a:r>
              <a:rPr lang="en-US" dirty="0"/>
              <a:t> </a:t>
            </a:r>
            <a:r>
              <a:rPr lang="en-US" dirty="0" err="1"/>
              <a:t>critica</a:t>
            </a:r>
            <a:r>
              <a:rPr lang="en-US" dirty="0"/>
              <a:t> e </a:t>
            </a:r>
            <a:r>
              <a:rPr lang="en-US" dirty="0" err="1"/>
              <a:t>valutare</a:t>
            </a:r>
            <a:r>
              <a:rPr lang="en-US" dirty="0"/>
              <a:t> </a:t>
            </a:r>
            <a:r>
              <a:rPr lang="en-US" dirty="0" err="1"/>
              <a:t>l’efficacia</a:t>
            </a:r>
            <a:r>
              <a:rPr lang="en-US" dirty="0"/>
              <a:t> </a:t>
            </a:r>
            <a:r>
              <a:rPr lang="en-US" dirty="0" err="1"/>
              <a:t>dei</a:t>
            </a:r>
            <a:r>
              <a:rPr lang="en-US" dirty="0"/>
              <a:t> </a:t>
            </a:r>
            <a:r>
              <a:rPr lang="en-US" dirty="0" err="1"/>
              <a:t>compiti</a:t>
            </a:r>
            <a:r>
              <a:rPr lang="en-US" dirty="0"/>
              <a:t> </a:t>
            </a:r>
            <a:r>
              <a:rPr lang="en-US" dirty="0" err="1"/>
              <a:t>dell’apprendimento</a:t>
            </a:r>
            <a:r>
              <a:rPr lang="en-US" dirty="0"/>
              <a:t> </a:t>
            </a:r>
            <a:r>
              <a:rPr lang="en-US" dirty="0" err="1"/>
              <a:t>autentico</a:t>
            </a:r>
            <a:r>
              <a:rPr lang="en-US" dirty="0"/>
              <a:t> </a:t>
            </a:r>
            <a:r>
              <a:rPr lang="en-US" dirty="0" err="1"/>
              <a:t>esaminando</a:t>
            </a:r>
            <a:r>
              <a:rPr lang="en-US" dirty="0"/>
              <a:t> </a:t>
            </a:r>
            <a:r>
              <a:rPr lang="en-US" dirty="0" err="1"/>
              <a:t>i</a:t>
            </a:r>
            <a:r>
              <a:rPr lang="en-US" dirty="0"/>
              <a:t> </a:t>
            </a:r>
            <a:r>
              <a:rPr lang="en-US" dirty="0" err="1"/>
              <a:t>risultati</a:t>
            </a:r>
            <a:r>
              <a:rPr lang="en-US" dirty="0"/>
              <a:t> e il </a:t>
            </a:r>
            <a:r>
              <a:rPr lang="en-US" i="1" dirty="0"/>
              <a:t>feedback </a:t>
            </a:r>
            <a:r>
              <a:rPr lang="en-US" dirty="0" err="1"/>
              <a:t>relativo</a:t>
            </a:r>
            <a:r>
              <a:rPr lang="en-US" dirty="0"/>
              <a:t> ai </a:t>
            </a:r>
            <a:r>
              <a:rPr lang="en-US" dirty="0" err="1"/>
              <a:t>casi</a:t>
            </a:r>
            <a:r>
              <a:rPr lang="en-US" dirty="0"/>
              <a:t> di studio </a:t>
            </a:r>
            <a:r>
              <a:rPr lang="en-US" dirty="0" err="1"/>
              <a:t>nelle</a:t>
            </a:r>
            <a:r>
              <a:rPr lang="en-US" dirty="0"/>
              <a:t> </a:t>
            </a:r>
            <a:r>
              <a:rPr lang="en-US" dirty="0" err="1"/>
              <a:t>classi</a:t>
            </a:r>
            <a:r>
              <a:rPr lang="en-US" dirty="0"/>
              <a:t> di informatica </a:t>
            </a:r>
            <a:r>
              <a:rPr lang="en-US" dirty="0" err="1"/>
              <a:t>della</a:t>
            </a:r>
            <a:r>
              <a:rPr lang="en-US" dirty="0"/>
              <a:t> </a:t>
            </a:r>
            <a:r>
              <a:rPr lang="en-US" dirty="0" err="1"/>
              <a:t>scuola</a:t>
            </a:r>
            <a:r>
              <a:rPr lang="en-US" dirty="0"/>
              <a:t> </a:t>
            </a:r>
            <a:r>
              <a:rPr lang="en-US" dirty="0" err="1"/>
              <a:t>secondaria</a:t>
            </a:r>
            <a:endParaRPr dirty="0"/>
          </a:p>
          <a:p>
            <a:pPr marL="457200" marR="0" lvl="0" indent="0" algn="l" rtl="0">
              <a:lnSpc>
                <a:spcPct val="90000"/>
              </a:lnSpc>
              <a:spcBef>
                <a:spcPts val="1000"/>
              </a:spcBef>
              <a:spcAft>
                <a:spcPts val="0"/>
              </a:spcAft>
              <a:buNone/>
            </a:pPr>
            <a:endParaRPr dirty="0"/>
          </a:p>
          <a:p>
            <a:pPr marL="571500" marR="0" lvl="0" indent="-342900" algn="l" rtl="0">
              <a:lnSpc>
                <a:spcPct val="90000"/>
              </a:lnSpc>
              <a:spcBef>
                <a:spcPts val="1000"/>
              </a:spcBef>
              <a:spcAft>
                <a:spcPts val="0"/>
              </a:spcAft>
              <a:buSzPts val="2200"/>
              <a:buChar char="•"/>
            </a:pPr>
            <a:r>
              <a:rPr lang="en-US" dirty="0" err="1"/>
              <a:t>Sviluppare</a:t>
            </a:r>
            <a:r>
              <a:rPr lang="en-US" dirty="0"/>
              <a:t> e </a:t>
            </a:r>
            <a:r>
              <a:rPr lang="en-US" dirty="0" err="1"/>
              <a:t>rifinire</a:t>
            </a:r>
            <a:r>
              <a:rPr lang="en-US" dirty="0"/>
              <a:t> un piano di </a:t>
            </a:r>
            <a:r>
              <a:rPr lang="en-US" dirty="0" err="1"/>
              <a:t>lezione</a:t>
            </a:r>
            <a:r>
              <a:rPr lang="en-US" dirty="0"/>
              <a:t> </a:t>
            </a:r>
            <a:r>
              <a:rPr lang="en-US" dirty="0" err="1"/>
              <a:t>basato</a:t>
            </a:r>
            <a:r>
              <a:rPr lang="en-US" dirty="0"/>
              <a:t> </a:t>
            </a:r>
            <a:r>
              <a:rPr lang="en-US" dirty="0" err="1"/>
              <a:t>sull’apprendimento</a:t>
            </a:r>
            <a:r>
              <a:rPr lang="en-US" dirty="0"/>
              <a:t> </a:t>
            </a:r>
            <a:r>
              <a:rPr lang="en-US" dirty="0" err="1"/>
              <a:t>autentico</a:t>
            </a:r>
            <a:r>
              <a:rPr lang="en-US" dirty="0"/>
              <a:t>, </a:t>
            </a:r>
            <a:r>
              <a:rPr lang="en-US" dirty="0" err="1"/>
              <a:t>contenente</a:t>
            </a:r>
            <a:r>
              <a:rPr lang="en-US" dirty="0"/>
              <a:t> </a:t>
            </a:r>
            <a:r>
              <a:rPr lang="en-US" dirty="0" err="1"/>
              <a:t>almeno</a:t>
            </a:r>
            <a:r>
              <a:rPr lang="en-US" dirty="0"/>
              <a:t> </a:t>
            </a:r>
            <a:r>
              <a:rPr lang="en-US" dirty="0" err="1"/>
              <a:t>tre</a:t>
            </a:r>
            <a:r>
              <a:rPr lang="en-US" dirty="0"/>
              <a:t> </a:t>
            </a:r>
            <a:r>
              <a:rPr lang="en-US" dirty="0" err="1"/>
              <a:t>elementi</a:t>
            </a:r>
            <a:r>
              <a:rPr lang="en-US" dirty="0"/>
              <a:t> del </a:t>
            </a:r>
            <a:r>
              <a:rPr lang="en-US" dirty="0" err="1"/>
              <a:t>modello</a:t>
            </a:r>
            <a:r>
              <a:rPr lang="en-US" dirty="0"/>
              <a:t> </a:t>
            </a:r>
            <a:r>
              <a:rPr lang="en-US" dirty="0" err="1"/>
              <a:t>dell’apprendimento</a:t>
            </a:r>
            <a:r>
              <a:rPr lang="en-US" dirty="0"/>
              <a:t> </a:t>
            </a:r>
            <a:r>
              <a:rPr lang="en-US" dirty="0" err="1"/>
              <a:t>autentico</a:t>
            </a:r>
            <a:endParaRPr dirty="0"/>
          </a:p>
          <a:p>
            <a:pPr marL="571500" marR="0" lvl="0" indent="0" algn="l" rtl="0">
              <a:lnSpc>
                <a:spcPct val="90000"/>
              </a:lnSpc>
              <a:spcBef>
                <a:spcPts val="1000"/>
              </a:spcBef>
              <a:spcAft>
                <a:spcPts val="0"/>
              </a:spcAft>
              <a:buSzPts val="2200"/>
              <a:buNone/>
            </a:pPr>
            <a:endParaRPr dirty="0"/>
          </a:p>
          <a:p>
            <a:pPr marL="914400" lvl="1" indent="-254000" algn="l" rtl="0">
              <a:lnSpc>
                <a:spcPct val="90000"/>
              </a:lnSpc>
              <a:spcBef>
                <a:spcPts val="500"/>
              </a:spcBef>
              <a:spcAft>
                <a:spcPts val="0"/>
              </a:spcAft>
              <a:buSzPts val="1800"/>
              <a:buNone/>
            </a:pPr>
            <a:endParaRPr dirty="0"/>
          </a:p>
          <a:p>
            <a:pPr marL="571500" marR="0" lvl="0" indent="-203200" algn="l" rtl="0">
              <a:lnSpc>
                <a:spcPct val="90000"/>
              </a:lnSpc>
              <a:spcBef>
                <a:spcPts val="1000"/>
              </a:spcBef>
              <a:spcAft>
                <a:spcPts val="0"/>
              </a:spcAft>
              <a:buClr>
                <a:schemeClr val="accent4"/>
              </a:buClr>
              <a:buSzPts val="2200"/>
              <a:buFont typeface="Arial"/>
              <a:buNone/>
            </a:pPr>
            <a:endParaRPr dirty="0"/>
          </a:p>
          <a:p>
            <a:pPr marL="571500" marR="0" lvl="0" indent="-203200" algn="l" rtl="0">
              <a:lnSpc>
                <a:spcPct val="90000"/>
              </a:lnSpc>
              <a:spcBef>
                <a:spcPts val="1000"/>
              </a:spcBef>
              <a:spcAft>
                <a:spcPts val="0"/>
              </a:spcAft>
              <a:buClr>
                <a:schemeClr val="accent4"/>
              </a:buClr>
              <a:buSzPts val="2200"/>
              <a:buFont typeface="Arial"/>
              <a:buNone/>
            </a:pPr>
            <a:endParaRPr dirty="0"/>
          </a:p>
        </p:txBody>
      </p:sp>
      <p:pic>
        <p:nvPicPr>
          <p:cNvPr id="98" name="Google Shape;98;p5"/>
          <p:cNvPicPr preferRelativeResize="0"/>
          <p:nvPr/>
        </p:nvPicPr>
        <p:blipFill rotWithShape="1">
          <a:blip r:embed="rId3">
            <a:alphaModFix/>
          </a:blip>
          <a:srcRect/>
          <a:stretch/>
        </p:blipFill>
        <p:spPr>
          <a:xfrm>
            <a:off x="7002325" y="3221900"/>
            <a:ext cx="3409474" cy="3409474"/>
          </a:xfrm>
          <a:prstGeom prst="rect">
            <a:avLst/>
          </a:prstGeom>
          <a:noFill/>
          <a:ln>
            <a:noFill/>
          </a:ln>
        </p:spPr>
      </p:pic>
      <p:sp>
        <p:nvSpPr>
          <p:cNvPr id="99" name="Google Shape;99;p5"/>
          <p:cNvSpPr txBox="1"/>
          <p:nvPr/>
        </p:nvSpPr>
        <p:spPr>
          <a:xfrm>
            <a:off x="7537900" y="6296350"/>
            <a:ext cx="2874000" cy="33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A cura di: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Indice dei contenuti</a:t>
            </a:r>
            <a:endParaRPr/>
          </a:p>
        </p:txBody>
      </p:sp>
      <p:sp>
        <p:nvSpPr>
          <p:cNvPr id="106" name="Google Shape;106;p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Diapositiva 1 - Titolo del WP</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2 - Titolo dell’unità</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3 - Risultati di apprendimento</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4 - Indice dei contenuti</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5 - Introduzione</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6 - Attività 1: rompighiaccio</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7-13 - Attività 2</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14 - Attività 3</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15 - Attività 4 </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16 - Bibliografia</a:t>
            </a:r>
            <a:endParaRPr/>
          </a:p>
          <a:p>
            <a:pPr marL="0" marR="0" lvl="0" indent="0" algn="l" rtl="0">
              <a:lnSpc>
                <a:spcPct val="90000"/>
              </a:lnSpc>
              <a:spcBef>
                <a:spcPts val="1000"/>
              </a:spcBef>
              <a:spcAft>
                <a:spcPts val="0"/>
              </a:spcAft>
              <a:buSzPts val="22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Introduzione</a:t>
            </a:r>
            <a:endParaRPr/>
          </a:p>
        </p:txBody>
      </p:sp>
      <p:pic>
        <p:nvPicPr>
          <p:cNvPr id="113" name="Google Shape;113;p7"/>
          <p:cNvPicPr preferRelativeResize="0"/>
          <p:nvPr/>
        </p:nvPicPr>
        <p:blipFill rotWithShape="1">
          <a:blip r:embed="rId3">
            <a:alphaModFix/>
          </a:blip>
          <a:srcRect/>
          <a:stretch/>
        </p:blipFill>
        <p:spPr>
          <a:xfrm>
            <a:off x="7579725" y="2790950"/>
            <a:ext cx="4462599" cy="3257825"/>
          </a:xfrm>
          <a:prstGeom prst="rect">
            <a:avLst/>
          </a:prstGeom>
          <a:noFill/>
          <a:ln>
            <a:noFill/>
          </a:ln>
        </p:spPr>
      </p:pic>
      <p:sp>
        <p:nvSpPr>
          <p:cNvPr id="114" name="Google Shape;114;p7"/>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342900" algn="l" rtl="0">
              <a:lnSpc>
                <a:spcPct val="150000"/>
              </a:lnSpc>
              <a:spcBef>
                <a:spcPts val="1000"/>
              </a:spcBef>
              <a:spcAft>
                <a:spcPts val="0"/>
              </a:spcAft>
              <a:buClr>
                <a:schemeClr val="accent4"/>
              </a:buClr>
              <a:buSzPts val="2200"/>
              <a:buFont typeface="Arial"/>
              <a:buChar char="•"/>
            </a:pPr>
            <a:r>
              <a:rPr lang="en-US"/>
              <a:t>Questa unità punta a garantire che le e i discenti sviluppino una comprensione esaustiva dell’applicazione pratica dei nove elementi per la progettazione associati ai modelli dell’apprendimento autentico.</a:t>
            </a:r>
            <a:endParaRPr/>
          </a:p>
          <a:p>
            <a:pPr marL="571500" marR="0" lvl="0" indent="-342900" algn="l" rtl="0">
              <a:lnSpc>
                <a:spcPct val="150000"/>
              </a:lnSpc>
              <a:spcBef>
                <a:spcPts val="1000"/>
              </a:spcBef>
              <a:spcAft>
                <a:spcPts val="0"/>
              </a:spcAft>
              <a:buSzPts val="2200"/>
              <a:buChar char="•"/>
            </a:pPr>
            <a:r>
              <a:rPr lang="en-US"/>
              <a:t>Le e i discenti parteciperanno all’analisi di cinque diversi casi di studio e a discussioni relative ai contenuti e ai piani di lezione.</a:t>
            </a:r>
            <a:endParaRPr/>
          </a:p>
          <a:p>
            <a:pPr marL="571500" marR="0" lvl="0" indent="-342900" algn="l" rtl="0">
              <a:lnSpc>
                <a:spcPct val="150000"/>
              </a:lnSpc>
              <a:spcBef>
                <a:spcPts val="1000"/>
              </a:spcBef>
              <a:spcAft>
                <a:spcPts val="0"/>
              </a:spcAft>
              <a:buSzPts val="2200"/>
              <a:buChar char="•"/>
            </a:pPr>
            <a:r>
              <a:rPr lang="en-US"/>
              <a:t>Le e i discenti metteranno, inoltre, in pratica le competenze e le conoscenze acquisite nell’unità 2, sviluppando il proprio piano di lezione basato sull’apprendimento autentico.</a:t>
            </a:r>
            <a:endParaRPr/>
          </a:p>
          <a:p>
            <a:pPr marL="571500" marR="0" lvl="0" indent="-203200" algn="l" rtl="0">
              <a:lnSpc>
                <a:spcPct val="150000"/>
              </a:lnSpc>
              <a:spcBef>
                <a:spcPts val="1000"/>
              </a:spcBef>
              <a:spcAft>
                <a:spcPts val="0"/>
              </a:spcAft>
              <a:buClr>
                <a:schemeClr val="accent4"/>
              </a:buClr>
              <a:buSzPts val="2200"/>
              <a:buFont typeface="Arial"/>
              <a:buNone/>
            </a:pPr>
            <a:endParaRPr/>
          </a:p>
        </p:txBody>
      </p:sp>
      <p:sp>
        <p:nvSpPr>
          <p:cNvPr id="115" name="Google Shape;115;p7"/>
          <p:cNvSpPr txBox="1"/>
          <p:nvPr/>
        </p:nvSpPr>
        <p:spPr>
          <a:xfrm>
            <a:off x="8872400" y="5907375"/>
            <a:ext cx="2964900" cy="339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A cura di</a:t>
            </a:r>
            <a:r>
              <a:rPr lang="en-US" sz="1400" b="0" i="0" u="none" strike="noStrike" cap="none">
                <a:solidFill>
                  <a:srgbClr val="000000"/>
                </a:solidFill>
                <a:latin typeface="Arial"/>
                <a:ea typeface="Arial"/>
                <a:cs typeface="Arial"/>
                <a:sym typeface="Arial"/>
              </a:rPr>
              <a:t>: </a:t>
            </a:r>
            <a:r>
              <a:rPr lang="en-US" sz="1400" b="0" i="0" u="sng" strike="noStrike" cap="none">
                <a:solidFill>
                  <a:srgbClr val="16C45B"/>
                </a:solidFill>
                <a:latin typeface="Arial"/>
                <a:ea typeface="Arial"/>
                <a:cs typeface="Arial"/>
                <a:sym typeface="Arial"/>
                <a:hlinkClick r:id="rId4">
                  <a:extLst>
                    <a:ext uri="{A12FA001-AC4F-418D-AE19-62706E023703}">
                      <ahyp:hlinkClr xmlns:ahyp="http://schemas.microsoft.com/office/drawing/2018/hyperlinkcolor" val="tx"/>
                    </a:ext>
                  </a:extLst>
                </a:hlinkClick>
              </a:rPr>
              <a:t>Freepik</a:t>
            </a:r>
            <a:r>
              <a:rPr lang="en-U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Attività 1: rompighiaccio</a:t>
            </a:r>
            <a:endParaRPr/>
          </a:p>
        </p:txBody>
      </p:sp>
      <p:sp>
        <p:nvSpPr>
          <p:cNvPr id="122" name="Google Shape;122;p9"/>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23" name="Google Shape;123;p9"/>
          <p:cNvPicPr preferRelativeResize="0"/>
          <p:nvPr/>
        </p:nvPicPr>
        <p:blipFill rotWithShape="1">
          <a:blip r:embed="rId3">
            <a:alphaModFix/>
          </a:blip>
          <a:srcRect/>
          <a:stretch/>
        </p:blipFill>
        <p:spPr>
          <a:xfrm>
            <a:off x="3035497" y="1509437"/>
            <a:ext cx="6069300" cy="4328675"/>
          </a:xfrm>
          <a:prstGeom prst="rect">
            <a:avLst/>
          </a:prstGeom>
          <a:noFill/>
          <a:ln>
            <a:noFill/>
          </a:ln>
        </p:spPr>
      </p:pic>
      <p:sp>
        <p:nvSpPr>
          <p:cNvPr id="124" name="Google Shape;124;p9"/>
          <p:cNvSpPr txBox="1"/>
          <p:nvPr/>
        </p:nvSpPr>
        <p:spPr>
          <a:xfrm>
            <a:off x="5027200" y="5838100"/>
            <a:ext cx="4077600" cy="3081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a:t>A cura di: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45e16aeeaa_0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3600"/>
              <a:t>Attività 2: individuare l’apprendimento autentico nei casi studio</a:t>
            </a:r>
            <a:endParaRPr sz="3600"/>
          </a:p>
        </p:txBody>
      </p:sp>
      <p:sp>
        <p:nvSpPr>
          <p:cNvPr id="131" name="Google Shape;131;g345e16aeeaa_0_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150000"/>
              </a:lnSpc>
              <a:spcBef>
                <a:spcPts val="1000"/>
              </a:spcBef>
              <a:spcAft>
                <a:spcPts val="0"/>
              </a:spcAft>
              <a:buSzPts val="2600"/>
              <a:buChar char="•"/>
            </a:pPr>
            <a:r>
              <a:rPr lang="en-US" sz="2600"/>
              <a:t>In piccoli gruppi, esaminate ciascun caso di studio e rispondete alle domande guida fornite per ciascun caso.</a:t>
            </a:r>
            <a:endParaRPr/>
          </a:p>
          <a:p>
            <a:pPr marL="457200" marR="0" lvl="0" indent="-393700" algn="l" rtl="0">
              <a:lnSpc>
                <a:spcPct val="150000"/>
              </a:lnSpc>
              <a:spcBef>
                <a:spcPts val="0"/>
              </a:spcBef>
              <a:spcAft>
                <a:spcPts val="0"/>
              </a:spcAft>
              <a:buSzPts val="2600"/>
              <a:buChar char="•"/>
            </a:pPr>
            <a:r>
              <a:rPr lang="en-US" sz="2600"/>
              <a:t>I casi di studio ruotano tra i gruppi ogni 7 minuti.</a:t>
            </a:r>
            <a:endParaRPr/>
          </a:p>
          <a:p>
            <a:pPr marL="457200" marR="0" lvl="0" indent="-393700" algn="l" rtl="0">
              <a:lnSpc>
                <a:spcPct val="150000"/>
              </a:lnSpc>
              <a:spcBef>
                <a:spcPts val="0"/>
              </a:spcBef>
              <a:spcAft>
                <a:spcPts val="0"/>
              </a:spcAft>
              <a:buSzPts val="2600"/>
              <a:buChar char="•"/>
            </a:pPr>
            <a:r>
              <a:rPr lang="en-US" sz="2600"/>
              <a:t>Discutete in classe gli spunti di riflessione.</a:t>
            </a:r>
            <a:endParaRPr/>
          </a:p>
        </p:txBody>
      </p:sp>
      <p:pic>
        <p:nvPicPr>
          <p:cNvPr id="132" name="Google Shape;132;g345e16aeeaa_0_0"/>
          <p:cNvPicPr preferRelativeResize="0"/>
          <p:nvPr/>
        </p:nvPicPr>
        <p:blipFill rotWithShape="1">
          <a:blip r:embed="rId3">
            <a:alphaModFix/>
          </a:blip>
          <a:srcRect/>
          <a:stretch/>
        </p:blipFill>
        <p:spPr>
          <a:xfrm>
            <a:off x="7885350" y="2209975"/>
            <a:ext cx="3983625" cy="3983625"/>
          </a:xfrm>
          <a:prstGeom prst="rect">
            <a:avLst/>
          </a:prstGeom>
          <a:noFill/>
          <a:ln>
            <a:noFill/>
          </a:ln>
        </p:spPr>
      </p:pic>
      <p:sp>
        <p:nvSpPr>
          <p:cNvPr id="133" name="Google Shape;133;g345e16aeeaa_0_0"/>
          <p:cNvSpPr txBox="1"/>
          <p:nvPr/>
        </p:nvSpPr>
        <p:spPr>
          <a:xfrm>
            <a:off x="7887425" y="6307650"/>
            <a:ext cx="4155000" cy="370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a:t>A cura di: </a:t>
            </a:r>
            <a:r>
              <a:rPr lang="en-US" sz="1400" b="0" i="0" u="sng" strike="noStrike" cap="none">
                <a:solidFill>
                  <a:schemeClr val="hlink"/>
                </a:solidFill>
                <a:latin typeface="Arial"/>
                <a:ea typeface="Arial"/>
                <a:cs typeface="Arial"/>
                <a:sym typeface="Arial"/>
                <a:hlinkClick r:id="rId4"/>
              </a:rPr>
              <a:t>F</a:t>
            </a:r>
            <a:r>
              <a:rPr lang="en-US" sz="1400" b="0" i="0" u="sng" strike="noStrike" cap="none">
                <a:solidFill>
                  <a:schemeClr val="hlink"/>
                </a:solidFill>
                <a:latin typeface="Arial"/>
                <a:ea typeface="Arial"/>
                <a:cs typeface="Arial"/>
                <a:sym typeface="Arial"/>
                <a:hlinkClick r:id="rId4"/>
              </a:rPr>
              <a:t>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g3463f4b7b19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en-US" sz="3600"/>
              <a:t>Attività 2: individuare l’apprendimento autentico nei casi studio</a:t>
            </a:r>
            <a:endParaRPr/>
          </a:p>
        </p:txBody>
      </p:sp>
      <p:sp>
        <p:nvSpPr>
          <p:cNvPr id="147" name="Google Shape;147;g3463f4b7b19_0_17"/>
          <p:cNvSpPr txBox="1">
            <a:spLocks noGrp="1"/>
          </p:cNvSpPr>
          <p:nvPr>
            <p:ph type="body" idx="1"/>
          </p:nvPr>
        </p:nvSpPr>
        <p:spPr>
          <a:xfrm>
            <a:off x="123746" y="113839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dirty="0"/>
              <a:t>Caso di studio 1: </a:t>
            </a:r>
            <a:r>
              <a:rPr lang="en-US" sz="2400" b="1" dirty="0" err="1"/>
              <a:t>Progettare</a:t>
            </a:r>
            <a:r>
              <a:rPr lang="en-US" sz="2400" b="1" dirty="0"/>
              <a:t> il </a:t>
            </a:r>
            <a:r>
              <a:rPr lang="en-US" sz="2400" b="1" dirty="0" err="1"/>
              <a:t>sistema</a:t>
            </a:r>
            <a:r>
              <a:rPr lang="en-US" sz="2400" b="1" dirty="0"/>
              <a:t> </a:t>
            </a:r>
            <a:r>
              <a:rPr lang="en-US" sz="2400" b="1" dirty="0" err="1"/>
              <a:t>informatico</a:t>
            </a:r>
            <a:r>
              <a:rPr lang="en-US" sz="2400" b="1" dirty="0"/>
              <a:t> </a:t>
            </a:r>
            <a:r>
              <a:rPr lang="en-US" sz="2400" b="1" dirty="0" err="1"/>
              <a:t>scolastico</a:t>
            </a:r>
            <a:endParaRPr sz="2400" b="1" dirty="0"/>
          </a:p>
          <a:p>
            <a:pPr marL="0" marR="0" lvl="0" indent="0" algn="l" rtl="0">
              <a:lnSpc>
                <a:spcPct val="90000"/>
              </a:lnSpc>
              <a:spcBef>
                <a:spcPts val="1000"/>
              </a:spcBef>
              <a:spcAft>
                <a:spcPts val="0"/>
              </a:spcAft>
              <a:buClr>
                <a:schemeClr val="accent4"/>
              </a:buClr>
              <a:buSzPts val="2200"/>
              <a:buFont typeface="Arial"/>
              <a:buNone/>
            </a:pPr>
            <a:endParaRPr b="1" dirty="0"/>
          </a:p>
          <a:p>
            <a:pPr marL="457200" marR="0" lvl="0" indent="-368300" algn="l" rtl="0">
              <a:lnSpc>
                <a:spcPct val="115000"/>
              </a:lnSpc>
              <a:spcBef>
                <a:spcPts val="1000"/>
              </a:spcBef>
              <a:spcAft>
                <a:spcPts val="0"/>
              </a:spcAft>
              <a:buSzPts val="2200"/>
              <a:buAutoNum type="arabicPeriod"/>
            </a:pPr>
            <a:r>
              <a:rPr lang="en-US" dirty="0" err="1"/>
              <a:t>Quali</a:t>
            </a:r>
            <a:r>
              <a:rPr lang="en-US" dirty="0"/>
              <a:t> </a:t>
            </a:r>
            <a:r>
              <a:rPr lang="en-US" dirty="0" err="1"/>
              <a:t>elementi</a:t>
            </a:r>
            <a:r>
              <a:rPr lang="en-US" dirty="0"/>
              <a:t> </a:t>
            </a:r>
            <a:r>
              <a:rPr lang="en-US" dirty="0" err="1"/>
              <a:t>dell’apprendimento</a:t>
            </a:r>
            <a:r>
              <a:rPr lang="en-US" dirty="0"/>
              <a:t> </a:t>
            </a:r>
            <a:r>
              <a:rPr lang="en-US" dirty="0" err="1"/>
              <a:t>autentico</a:t>
            </a:r>
            <a:r>
              <a:rPr lang="en-US" dirty="0"/>
              <a:t> </a:t>
            </a:r>
            <a:r>
              <a:rPr lang="en-US" dirty="0" err="1"/>
              <a:t>sono</a:t>
            </a:r>
            <a:r>
              <a:rPr lang="en-US" dirty="0"/>
              <a:t> </a:t>
            </a:r>
            <a:r>
              <a:rPr lang="en-US" dirty="0" err="1"/>
              <a:t>evidenziati</a:t>
            </a:r>
            <a:r>
              <a:rPr lang="en-US" dirty="0"/>
              <a:t> in </a:t>
            </a:r>
            <a:r>
              <a:rPr lang="en-US" dirty="0" err="1"/>
              <a:t>questa</a:t>
            </a:r>
            <a:r>
              <a:rPr lang="en-US" dirty="0"/>
              <a:t> </a:t>
            </a:r>
            <a:r>
              <a:rPr lang="en-US" dirty="0" err="1"/>
              <a:t>attività</a:t>
            </a:r>
            <a:r>
              <a:rPr lang="en-US" dirty="0"/>
              <a:t>? Motivate le </a:t>
            </a:r>
            <a:r>
              <a:rPr lang="en-US" dirty="0" err="1"/>
              <a:t>risposte</a:t>
            </a:r>
            <a:r>
              <a:rPr lang="en-US" dirty="0"/>
              <a:t> con </a:t>
            </a:r>
            <a:r>
              <a:rPr lang="en-US" dirty="0" err="1"/>
              <a:t>esempi</a:t>
            </a:r>
            <a:r>
              <a:rPr lang="en-US" dirty="0"/>
              <a:t> </a:t>
            </a:r>
            <a:r>
              <a:rPr lang="en-US" dirty="0" err="1"/>
              <a:t>tratti</a:t>
            </a:r>
            <a:r>
              <a:rPr lang="en-US" dirty="0"/>
              <a:t> </a:t>
            </a:r>
            <a:r>
              <a:rPr lang="en-US" dirty="0" err="1"/>
              <a:t>dallo</a:t>
            </a:r>
            <a:r>
              <a:rPr lang="en-US" dirty="0"/>
              <a:t> scenario.</a:t>
            </a:r>
            <a:endParaRPr dirty="0"/>
          </a:p>
          <a:p>
            <a:pPr marL="457200" marR="0" lvl="0" indent="-368300" algn="l" rtl="0">
              <a:lnSpc>
                <a:spcPct val="115000"/>
              </a:lnSpc>
              <a:spcBef>
                <a:spcPts val="0"/>
              </a:spcBef>
              <a:spcAft>
                <a:spcPts val="0"/>
              </a:spcAft>
              <a:buSzPts val="2200"/>
              <a:buAutoNum type="arabicPeriod"/>
            </a:pPr>
            <a:r>
              <a:rPr lang="en-US" dirty="0" err="1"/>
              <a:t>Quali</a:t>
            </a:r>
            <a:r>
              <a:rPr lang="en-US" dirty="0"/>
              <a:t> </a:t>
            </a:r>
            <a:r>
              <a:rPr lang="en-US" dirty="0" err="1"/>
              <a:t>competenze</a:t>
            </a:r>
            <a:r>
              <a:rPr lang="en-US" dirty="0"/>
              <a:t> </a:t>
            </a:r>
            <a:r>
              <a:rPr lang="en-US" dirty="0" err="1"/>
              <a:t>reali</a:t>
            </a:r>
            <a:r>
              <a:rPr lang="en-US" dirty="0"/>
              <a:t> </a:t>
            </a:r>
            <a:r>
              <a:rPr lang="en-US" dirty="0" err="1"/>
              <a:t>sviluppano</a:t>
            </a:r>
            <a:r>
              <a:rPr lang="en-US" dirty="0"/>
              <a:t> le e </a:t>
            </a:r>
            <a:r>
              <a:rPr lang="en-US" dirty="0" err="1"/>
              <a:t>gli</a:t>
            </a:r>
            <a:r>
              <a:rPr lang="en-US" dirty="0"/>
              <a:t> </a:t>
            </a:r>
            <a:r>
              <a:rPr lang="en-US" dirty="0" err="1"/>
              <a:t>studenti</a:t>
            </a:r>
            <a:r>
              <a:rPr lang="en-US" dirty="0"/>
              <a:t> </a:t>
            </a:r>
            <a:r>
              <a:rPr lang="en-US" dirty="0" err="1"/>
              <a:t>attraverso</a:t>
            </a:r>
            <a:r>
              <a:rPr lang="en-US" dirty="0"/>
              <a:t> </a:t>
            </a:r>
            <a:r>
              <a:rPr lang="en-US" dirty="0" err="1"/>
              <a:t>questo</a:t>
            </a:r>
            <a:r>
              <a:rPr lang="en-US" dirty="0"/>
              <a:t> </a:t>
            </a:r>
            <a:r>
              <a:rPr lang="en-US" dirty="0" err="1"/>
              <a:t>progetto</a:t>
            </a:r>
            <a:r>
              <a:rPr lang="en-US" dirty="0"/>
              <a:t> e in </a:t>
            </a:r>
            <a:r>
              <a:rPr lang="en-US" dirty="0" err="1"/>
              <a:t>che</a:t>
            </a:r>
            <a:r>
              <a:rPr lang="en-US" dirty="0"/>
              <a:t> modo </a:t>
            </a:r>
            <a:r>
              <a:rPr lang="en-US" dirty="0" err="1"/>
              <a:t>queste</a:t>
            </a:r>
            <a:r>
              <a:rPr lang="en-US" dirty="0"/>
              <a:t> </a:t>
            </a:r>
            <a:r>
              <a:rPr lang="en-US" dirty="0" err="1"/>
              <a:t>si</a:t>
            </a:r>
            <a:r>
              <a:rPr lang="en-US" dirty="0"/>
              <a:t> </a:t>
            </a:r>
            <a:r>
              <a:rPr lang="en-US" dirty="0" err="1"/>
              <a:t>allineano</a:t>
            </a:r>
            <a:r>
              <a:rPr lang="en-US" dirty="0"/>
              <a:t> ai </a:t>
            </a:r>
            <a:r>
              <a:rPr lang="en-US" dirty="0" err="1"/>
              <a:t>percorsi</a:t>
            </a:r>
            <a:r>
              <a:rPr lang="en-US" dirty="0"/>
              <a:t> </a:t>
            </a:r>
            <a:r>
              <a:rPr lang="en-US" dirty="0" err="1"/>
              <a:t>professionali</a:t>
            </a:r>
            <a:r>
              <a:rPr lang="en-US" dirty="0"/>
              <a:t> in </a:t>
            </a:r>
            <a:r>
              <a:rPr lang="en-US" dirty="0" err="1"/>
              <a:t>ambito</a:t>
            </a:r>
            <a:r>
              <a:rPr lang="en-US" dirty="0"/>
              <a:t> </a:t>
            </a:r>
            <a:r>
              <a:rPr lang="en-US" dirty="0" err="1"/>
              <a:t>informatico</a:t>
            </a:r>
            <a:r>
              <a:rPr lang="en-US" dirty="0"/>
              <a:t>?</a:t>
            </a:r>
            <a:endParaRPr dirty="0"/>
          </a:p>
          <a:p>
            <a:pPr marL="457200" marR="0" lvl="0" indent="-368300" algn="l" rtl="0">
              <a:lnSpc>
                <a:spcPct val="115000"/>
              </a:lnSpc>
              <a:spcBef>
                <a:spcPts val="0"/>
              </a:spcBef>
              <a:spcAft>
                <a:spcPts val="0"/>
              </a:spcAft>
              <a:buSzPts val="2200"/>
              <a:buAutoNum type="arabicPeriod"/>
            </a:pPr>
            <a:r>
              <a:rPr lang="en-US" dirty="0"/>
              <a:t>Come </a:t>
            </a:r>
            <a:r>
              <a:rPr lang="en-US" dirty="0" err="1"/>
              <a:t>docenti</a:t>
            </a:r>
            <a:r>
              <a:rPr lang="en-US" dirty="0"/>
              <a:t>, </a:t>
            </a:r>
            <a:r>
              <a:rPr lang="en-US" dirty="0" err="1"/>
              <a:t>cosa</a:t>
            </a:r>
            <a:r>
              <a:rPr lang="en-US" dirty="0"/>
              <a:t> </a:t>
            </a:r>
            <a:r>
              <a:rPr lang="en-US" dirty="0" err="1"/>
              <a:t>fareste</a:t>
            </a:r>
            <a:r>
              <a:rPr lang="en-US" dirty="0"/>
              <a:t>, </a:t>
            </a:r>
            <a:r>
              <a:rPr lang="en-US" dirty="0" err="1"/>
              <a:t>durante</a:t>
            </a:r>
            <a:r>
              <a:rPr lang="en-US" dirty="0"/>
              <a:t> </a:t>
            </a:r>
            <a:r>
              <a:rPr lang="en-US" dirty="0" err="1"/>
              <a:t>questa</a:t>
            </a:r>
            <a:r>
              <a:rPr lang="en-US" dirty="0"/>
              <a:t> </a:t>
            </a:r>
            <a:r>
              <a:rPr lang="en-US" dirty="0" err="1"/>
              <a:t>attività</a:t>
            </a:r>
            <a:r>
              <a:rPr lang="en-US" dirty="0"/>
              <a:t>, per </a:t>
            </a:r>
            <a:r>
              <a:rPr lang="en-US" dirty="0" err="1"/>
              <a:t>supportare</a:t>
            </a:r>
            <a:r>
              <a:rPr lang="en-US" dirty="0"/>
              <a:t> le e </a:t>
            </a:r>
            <a:r>
              <a:rPr lang="en-US" dirty="0" err="1"/>
              <a:t>gli</a:t>
            </a:r>
            <a:r>
              <a:rPr lang="en-US" dirty="0"/>
              <a:t> </a:t>
            </a:r>
            <a:r>
              <a:rPr lang="en-US" dirty="0" err="1"/>
              <a:t>studenti</a:t>
            </a:r>
            <a:r>
              <a:rPr lang="en-US" dirty="0"/>
              <a:t> con </a:t>
            </a:r>
            <a:r>
              <a:rPr lang="en-US" dirty="0" err="1"/>
              <a:t>minore</a:t>
            </a:r>
            <a:r>
              <a:rPr lang="en-US" dirty="0"/>
              <a:t> fiducia </a:t>
            </a:r>
            <a:r>
              <a:rPr lang="en-US" dirty="0" err="1"/>
              <a:t>nelle</a:t>
            </a:r>
            <a:r>
              <a:rPr lang="en-US" dirty="0"/>
              <a:t> loro </a:t>
            </a:r>
            <a:r>
              <a:rPr lang="en-US" dirty="0" err="1"/>
              <a:t>abilità</a:t>
            </a:r>
            <a:r>
              <a:rPr lang="en-US" dirty="0"/>
              <a:t> </a:t>
            </a:r>
            <a:r>
              <a:rPr lang="en-US" dirty="0" err="1"/>
              <a:t>tecniche</a:t>
            </a:r>
            <a:r>
              <a:rPr lang="en-US" dirty="0"/>
              <a:t>?</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3463f4b7b19_0_2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en-US" sz="3600"/>
              <a:t>Attività 2: individuare l’apprendimento autentico nei casi studio</a:t>
            </a:r>
            <a:endParaRPr/>
          </a:p>
        </p:txBody>
      </p:sp>
      <p:sp>
        <p:nvSpPr>
          <p:cNvPr id="154" name="Google Shape;154;g3463f4b7b19_0_23"/>
          <p:cNvSpPr txBox="1">
            <a:spLocks noGrp="1"/>
          </p:cNvSpPr>
          <p:nvPr>
            <p:ph type="body" idx="1"/>
          </p:nvPr>
        </p:nvSpPr>
        <p:spPr>
          <a:xfrm>
            <a:off x="97971" y="11103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dirty="0"/>
              <a:t>Caso di studio 2: Un piano </a:t>
            </a:r>
            <a:r>
              <a:rPr lang="en-US" sz="2400" b="1" dirty="0" err="1"/>
              <a:t>sostenibile</a:t>
            </a:r>
            <a:r>
              <a:rPr lang="en-US" sz="2400" b="1" dirty="0"/>
              <a:t> per la </a:t>
            </a:r>
            <a:r>
              <a:rPr lang="en-US" sz="2400" b="1" dirty="0" err="1"/>
              <a:t>città</a:t>
            </a:r>
            <a:endParaRPr dirty="0"/>
          </a:p>
          <a:p>
            <a:pPr marL="0" marR="0" lvl="0" indent="0" algn="l" rtl="0">
              <a:lnSpc>
                <a:spcPct val="90000"/>
              </a:lnSpc>
              <a:spcBef>
                <a:spcPts val="1000"/>
              </a:spcBef>
              <a:spcAft>
                <a:spcPts val="0"/>
              </a:spcAft>
              <a:buClr>
                <a:schemeClr val="accent4"/>
              </a:buClr>
              <a:buSzPts val="2200"/>
              <a:buFont typeface="Arial"/>
              <a:buNone/>
            </a:pPr>
            <a:endParaRPr b="1" dirty="0"/>
          </a:p>
          <a:p>
            <a:pPr marL="457200" marR="0" lvl="0" indent="-368300" algn="l" rtl="0">
              <a:lnSpc>
                <a:spcPct val="115000"/>
              </a:lnSpc>
              <a:spcBef>
                <a:spcPts val="1000"/>
              </a:spcBef>
              <a:spcAft>
                <a:spcPts val="0"/>
              </a:spcAft>
              <a:buSzPts val="2200"/>
              <a:buAutoNum type="arabicPeriod"/>
            </a:pPr>
            <a:r>
              <a:rPr lang="en-US" dirty="0" err="1"/>
              <a:t>Quali</a:t>
            </a:r>
            <a:r>
              <a:rPr lang="en-US" dirty="0"/>
              <a:t> </a:t>
            </a:r>
            <a:r>
              <a:rPr lang="en-US" dirty="0" err="1"/>
              <a:t>dei</a:t>
            </a:r>
            <a:r>
              <a:rPr lang="en-US" dirty="0"/>
              <a:t> </a:t>
            </a:r>
            <a:r>
              <a:rPr lang="en-US" dirty="0" err="1"/>
              <a:t>nove</a:t>
            </a:r>
            <a:r>
              <a:rPr lang="en-US" dirty="0"/>
              <a:t> </a:t>
            </a:r>
            <a:r>
              <a:rPr lang="en-US" dirty="0" err="1"/>
              <a:t>elementi</a:t>
            </a:r>
            <a:r>
              <a:rPr lang="en-US" dirty="0"/>
              <a:t> </a:t>
            </a:r>
            <a:r>
              <a:rPr lang="en-US" dirty="0" err="1"/>
              <a:t>dell’apprendimento</a:t>
            </a:r>
            <a:r>
              <a:rPr lang="en-US" dirty="0"/>
              <a:t> </a:t>
            </a:r>
            <a:r>
              <a:rPr lang="en-US" dirty="0" err="1"/>
              <a:t>autentico</a:t>
            </a:r>
            <a:r>
              <a:rPr lang="en-US" dirty="0"/>
              <a:t> </a:t>
            </a:r>
            <a:r>
              <a:rPr lang="en-US" dirty="0" err="1"/>
              <a:t>sono</a:t>
            </a:r>
            <a:r>
              <a:rPr lang="en-US" dirty="0"/>
              <a:t> </a:t>
            </a:r>
            <a:r>
              <a:rPr lang="en-US" dirty="0" err="1"/>
              <a:t>presenti</a:t>
            </a:r>
            <a:r>
              <a:rPr lang="en-US" dirty="0"/>
              <a:t> in </a:t>
            </a:r>
            <a:r>
              <a:rPr lang="en-US" dirty="0" err="1"/>
              <a:t>questa</a:t>
            </a:r>
            <a:r>
              <a:rPr lang="en-US" dirty="0"/>
              <a:t> </a:t>
            </a:r>
            <a:r>
              <a:rPr lang="en-US" dirty="0" err="1"/>
              <a:t>attività</a:t>
            </a:r>
            <a:r>
              <a:rPr lang="en-US" dirty="0"/>
              <a:t>? </a:t>
            </a:r>
            <a:r>
              <a:rPr lang="en-US" dirty="0" err="1"/>
              <a:t>Fornite</a:t>
            </a:r>
            <a:r>
              <a:rPr lang="en-US" dirty="0"/>
              <a:t> </a:t>
            </a:r>
            <a:r>
              <a:rPr lang="en-US" dirty="0" err="1"/>
              <a:t>alcuni</a:t>
            </a:r>
            <a:r>
              <a:rPr lang="en-US" dirty="0"/>
              <a:t> </a:t>
            </a:r>
            <a:r>
              <a:rPr lang="en-US" dirty="0" err="1"/>
              <a:t>esempi</a:t>
            </a:r>
            <a:r>
              <a:rPr lang="en-US" dirty="0"/>
              <a:t>.</a:t>
            </a:r>
            <a:endParaRPr dirty="0"/>
          </a:p>
          <a:p>
            <a:pPr marL="457200" marR="0" lvl="0" indent="-368300" algn="l" rtl="0">
              <a:lnSpc>
                <a:spcPct val="115000"/>
              </a:lnSpc>
              <a:spcBef>
                <a:spcPts val="0"/>
              </a:spcBef>
              <a:spcAft>
                <a:spcPts val="0"/>
              </a:spcAft>
              <a:buSzPts val="2200"/>
              <a:buAutoNum type="arabicPeriod"/>
            </a:pPr>
            <a:r>
              <a:rPr lang="en-US" dirty="0"/>
              <a:t>In </a:t>
            </a:r>
            <a:r>
              <a:rPr lang="en-US" dirty="0" err="1"/>
              <a:t>che</a:t>
            </a:r>
            <a:r>
              <a:rPr lang="en-US" dirty="0"/>
              <a:t> modo </a:t>
            </a:r>
            <a:r>
              <a:rPr lang="en-US" dirty="0" err="1"/>
              <a:t>gli</a:t>
            </a:r>
            <a:r>
              <a:rPr lang="en-US" dirty="0"/>
              <a:t> </a:t>
            </a:r>
            <a:r>
              <a:rPr lang="en-US" dirty="0" err="1"/>
              <a:t>strumenti</a:t>
            </a:r>
            <a:r>
              <a:rPr lang="en-US" dirty="0"/>
              <a:t> per la </a:t>
            </a:r>
            <a:r>
              <a:rPr lang="en-US" dirty="0" err="1"/>
              <a:t>simulazione</a:t>
            </a:r>
            <a:r>
              <a:rPr lang="en-US" dirty="0"/>
              <a:t> </a:t>
            </a:r>
            <a:r>
              <a:rPr lang="en-US" dirty="0" err="1"/>
              <a:t>permettono</a:t>
            </a:r>
            <a:r>
              <a:rPr lang="en-US" dirty="0"/>
              <a:t> alle e </a:t>
            </a:r>
            <a:r>
              <a:rPr lang="en-US" dirty="0" err="1"/>
              <a:t>agli</a:t>
            </a:r>
            <a:r>
              <a:rPr lang="en-US" dirty="0"/>
              <a:t> </a:t>
            </a:r>
            <a:r>
              <a:rPr lang="en-US" dirty="0" err="1"/>
              <a:t>studenti</a:t>
            </a:r>
            <a:r>
              <a:rPr lang="en-US" dirty="0"/>
              <a:t> di </a:t>
            </a:r>
            <a:r>
              <a:rPr lang="en-US" dirty="0" err="1"/>
              <a:t>collegare</a:t>
            </a:r>
            <a:r>
              <a:rPr lang="en-US" dirty="0"/>
              <a:t> </a:t>
            </a:r>
            <a:r>
              <a:rPr lang="en-US" dirty="0" err="1"/>
              <a:t>concetti</a:t>
            </a:r>
            <a:r>
              <a:rPr lang="en-US" dirty="0"/>
              <a:t> </a:t>
            </a:r>
            <a:r>
              <a:rPr lang="en-US" dirty="0" err="1"/>
              <a:t>astratti</a:t>
            </a:r>
            <a:r>
              <a:rPr lang="en-US" dirty="0"/>
              <a:t>, come </a:t>
            </a:r>
            <a:r>
              <a:rPr lang="en-US" dirty="0" err="1"/>
              <a:t>l’inquinamento</a:t>
            </a:r>
            <a:r>
              <a:rPr lang="en-US" dirty="0"/>
              <a:t> o il </a:t>
            </a:r>
            <a:r>
              <a:rPr lang="en-US" dirty="0" err="1"/>
              <a:t>consumo</a:t>
            </a:r>
            <a:r>
              <a:rPr lang="en-US" dirty="0"/>
              <a:t> </a:t>
            </a:r>
            <a:r>
              <a:rPr lang="en-US" dirty="0" err="1"/>
              <a:t>energetico</a:t>
            </a:r>
            <a:r>
              <a:rPr lang="en-US" dirty="0"/>
              <a:t>, alle loro </a:t>
            </a:r>
            <a:r>
              <a:rPr lang="en-US" dirty="0" err="1"/>
              <a:t>conseguenze</a:t>
            </a:r>
            <a:r>
              <a:rPr lang="en-US" dirty="0"/>
              <a:t> </a:t>
            </a:r>
            <a:r>
              <a:rPr lang="en-US" dirty="0" err="1"/>
              <a:t>reali</a:t>
            </a:r>
            <a:r>
              <a:rPr lang="en-US" dirty="0"/>
              <a:t>?</a:t>
            </a:r>
            <a:endParaRPr dirty="0"/>
          </a:p>
          <a:p>
            <a:pPr marL="457200" marR="0" lvl="0" indent="-368300" algn="l" rtl="0">
              <a:lnSpc>
                <a:spcPct val="115000"/>
              </a:lnSpc>
              <a:spcBef>
                <a:spcPts val="0"/>
              </a:spcBef>
              <a:spcAft>
                <a:spcPts val="0"/>
              </a:spcAft>
              <a:buSzPts val="2200"/>
              <a:buAutoNum type="arabicPeriod"/>
            </a:pPr>
            <a:r>
              <a:rPr lang="en-US" dirty="0" err="1"/>
              <a:t>Quali</a:t>
            </a:r>
            <a:r>
              <a:rPr lang="en-US" dirty="0"/>
              <a:t> </a:t>
            </a:r>
            <a:r>
              <a:rPr lang="en-US" dirty="0" err="1"/>
              <a:t>aspetti</a:t>
            </a:r>
            <a:r>
              <a:rPr lang="en-US" dirty="0"/>
              <a:t> di </a:t>
            </a:r>
            <a:r>
              <a:rPr lang="en-US" dirty="0" err="1"/>
              <a:t>questo</a:t>
            </a:r>
            <a:r>
              <a:rPr lang="en-US" dirty="0"/>
              <a:t> scenario </a:t>
            </a:r>
            <a:r>
              <a:rPr lang="en-US" dirty="0" err="1"/>
              <a:t>promuovono</a:t>
            </a:r>
            <a:r>
              <a:rPr lang="en-US" dirty="0"/>
              <a:t> il </a:t>
            </a:r>
            <a:r>
              <a:rPr lang="en-US" dirty="0" err="1"/>
              <a:t>pensiero</a:t>
            </a:r>
            <a:r>
              <a:rPr lang="en-US" dirty="0"/>
              <a:t> </a:t>
            </a:r>
            <a:r>
              <a:rPr lang="en-US" dirty="0" err="1"/>
              <a:t>interdisciplinare</a:t>
            </a:r>
            <a:r>
              <a:rPr lang="en-US" dirty="0"/>
              <a:t>? Come </a:t>
            </a:r>
            <a:r>
              <a:rPr lang="en-US" dirty="0" err="1"/>
              <a:t>potreste</a:t>
            </a:r>
            <a:r>
              <a:rPr lang="en-US" dirty="0"/>
              <a:t> </a:t>
            </a:r>
            <a:r>
              <a:rPr lang="en-US" dirty="0" err="1"/>
              <a:t>allargare</a:t>
            </a:r>
            <a:r>
              <a:rPr lang="en-US" dirty="0"/>
              <a:t> </a:t>
            </a:r>
            <a:r>
              <a:rPr lang="en-US" dirty="0" err="1"/>
              <a:t>questa</a:t>
            </a:r>
            <a:r>
              <a:rPr lang="en-US" dirty="0"/>
              <a:t> </a:t>
            </a:r>
            <a:r>
              <a:rPr lang="en-US" dirty="0" err="1"/>
              <a:t>attività</a:t>
            </a:r>
            <a:r>
              <a:rPr lang="en-US" dirty="0"/>
              <a:t> </a:t>
            </a:r>
            <a:r>
              <a:rPr lang="en-US" dirty="0" err="1"/>
              <a:t>all’educazione</a:t>
            </a:r>
            <a:r>
              <a:rPr lang="en-US" dirty="0"/>
              <a:t> informatica?</a:t>
            </a:r>
            <a:endParaRPr dirty="0"/>
          </a:p>
          <a:p>
            <a:pPr marL="457200" marR="0" lvl="0" indent="-368300" algn="l" rtl="0">
              <a:lnSpc>
                <a:spcPct val="115000"/>
              </a:lnSpc>
              <a:spcBef>
                <a:spcPts val="0"/>
              </a:spcBef>
              <a:spcAft>
                <a:spcPts val="0"/>
              </a:spcAft>
              <a:buSzPts val="2200"/>
              <a:buAutoNum type="arabicPeriod"/>
            </a:pPr>
            <a:r>
              <a:rPr lang="en-US" dirty="0"/>
              <a:t>Come </a:t>
            </a:r>
            <a:r>
              <a:rPr lang="en-US" dirty="0" err="1"/>
              <a:t>cambierebbe</a:t>
            </a:r>
            <a:r>
              <a:rPr lang="en-US" dirty="0"/>
              <a:t> il </a:t>
            </a:r>
            <a:r>
              <a:rPr lang="en-US" dirty="0" err="1"/>
              <a:t>processo</a:t>
            </a:r>
            <a:r>
              <a:rPr lang="en-US" dirty="0"/>
              <a:t> </a:t>
            </a:r>
            <a:r>
              <a:rPr lang="en-US" dirty="0" err="1"/>
              <a:t>decisionale</a:t>
            </a:r>
            <a:r>
              <a:rPr lang="en-US" dirty="0"/>
              <a:t> </a:t>
            </a:r>
            <a:r>
              <a:rPr lang="en-US" dirty="0" err="1"/>
              <a:t>delle</a:t>
            </a:r>
            <a:r>
              <a:rPr lang="en-US" dirty="0"/>
              <a:t> e </a:t>
            </a:r>
            <a:r>
              <a:rPr lang="en-US" dirty="0" err="1"/>
              <a:t>degli</a:t>
            </a:r>
            <a:r>
              <a:rPr lang="en-US" dirty="0"/>
              <a:t> </a:t>
            </a:r>
            <a:r>
              <a:rPr lang="en-US" dirty="0" err="1"/>
              <a:t>studenti</a:t>
            </a:r>
            <a:r>
              <a:rPr lang="en-US" dirty="0"/>
              <a:t> se il </a:t>
            </a:r>
            <a:r>
              <a:rPr lang="en-US" dirty="0" err="1"/>
              <a:t>compito</a:t>
            </a:r>
            <a:r>
              <a:rPr lang="en-US" dirty="0"/>
              <a:t> fosse </a:t>
            </a:r>
            <a:r>
              <a:rPr lang="en-US" dirty="0" err="1"/>
              <a:t>puramente</a:t>
            </a:r>
            <a:r>
              <a:rPr lang="en-US" dirty="0"/>
              <a:t> </a:t>
            </a:r>
            <a:r>
              <a:rPr lang="en-US" dirty="0" err="1"/>
              <a:t>teorico</a:t>
            </a:r>
            <a:r>
              <a:rPr lang="en-US" dirty="0"/>
              <a:t> </a:t>
            </a:r>
            <a:r>
              <a:rPr lang="en-US" dirty="0" err="1"/>
              <a:t>anziché</a:t>
            </a:r>
            <a:r>
              <a:rPr lang="en-US" dirty="0"/>
              <a:t> </a:t>
            </a:r>
            <a:r>
              <a:rPr lang="en-US" dirty="0" err="1"/>
              <a:t>basato</a:t>
            </a:r>
            <a:r>
              <a:rPr lang="en-US" dirty="0"/>
              <a:t> </a:t>
            </a:r>
            <a:r>
              <a:rPr lang="en-US" dirty="0" err="1"/>
              <a:t>sulla</a:t>
            </a:r>
            <a:r>
              <a:rPr lang="en-US" dirty="0"/>
              <a:t> </a:t>
            </a:r>
            <a:r>
              <a:rPr lang="en-US" dirty="0" err="1"/>
              <a:t>simulazione</a:t>
            </a:r>
            <a:r>
              <a:rPr lang="en-US" dirty="0"/>
              <a:t> </a:t>
            </a:r>
            <a:r>
              <a:rPr lang="en-US" dirty="0" err="1"/>
              <a:t>pratica</a:t>
            </a:r>
            <a:r>
              <a:rPr lang="en-US" dirty="0"/>
              <a:t>?</a:t>
            </a:r>
            <a:endParaRPr dirty="0"/>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1216</Words>
  <Application>Microsoft Office PowerPoint</Application>
  <PresentationFormat>Widescreen</PresentationFormat>
  <Paragraphs>105</Paragraphs>
  <Slides>16</Slides>
  <Notes>16</Notes>
  <HiddenSlides>0</HiddenSlides>
  <MMClips>0</MMClips>
  <ScaleCrop>false</ScaleCrop>
  <HeadingPairs>
    <vt:vector size="6" baseType="variant">
      <vt:variant>
        <vt:lpstr>Caratteri utilizzati</vt:lpstr>
      </vt:variant>
      <vt:variant>
        <vt:i4>3</vt:i4>
      </vt:variant>
      <vt:variant>
        <vt:lpstr>Tema</vt:lpstr>
      </vt:variant>
      <vt:variant>
        <vt:i4>3</vt:i4>
      </vt:variant>
      <vt:variant>
        <vt:lpstr>Titoli diapositive</vt:lpstr>
      </vt:variant>
      <vt:variant>
        <vt:i4>16</vt:i4>
      </vt:variant>
    </vt:vector>
  </HeadingPairs>
  <TitlesOfParts>
    <vt:vector size="22" baseType="lpstr">
      <vt:lpstr>Arial</vt:lpstr>
      <vt:lpstr>Calibri</vt:lpstr>
      <vt:lpstr>Open Sans</vt:lpstr>
      <vt:lpstr>CARDET Course template - Cover page</vt:lpstr>
      <vt:lpstr>CARDET Course template</vt:lpstr>
      <vt:lpstr>CARDET Course template</vt:lpstr>
      <vt:lpstr>WP3: Formazione del personale docente per una didattica dell’informatica autentica e inclusiva in termini di genere</vt:lpstr>
      <vt:lpstr>Modulo 2: Il quadro di riferimento di TINKER - principi dell’apprendimento autentico e guida pratica</vt:lpstr>
      <vt:lpstr>Risultati di apprendimento</vt:lpstr>
      <vt:lpstr>Indice dei contenuti</vt:lpstr>
      <vt:lpstr>Introduzione</vt:lpstr>
      <vt:lpstr>Attività 1: rompighiaccio</vt:lpstr>
      <vt:lpstr>Attività 2: individuare l’apprendimento autentico nei casi studio</vt:lpstr>
      <vt:lpstr>Attività 2: individuare l’apprendimento autentico nei casi studio</vt:lpstr>
      <vt:lpstr>Attività 2: individuare l’apprendimento autentico nei casi studio</vt:lpstr>
      <vt:lpstr>Attività 2: individuare l’apprendimento autentico nei casi studio</vt:lpstr>
      <vt:lpstr>Attività 2: individuare l’apprendimento autentico nei casi studio</vt:lpstr>
      <vt:lpstr>Attività 2: individuare l’apprendimento autentico nei casi studio</vt:lpstr>
      <vt:lpstr>Attività 3: scrivere un’attività informatica basata sull’apprendimento autentico </vt:lpstr>
      <vt:lpstr>Attività 4: revisione e riflessione</vt:lpstr>
      <vt:lpstr>Bibliografia</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WP3: Formazione del personale docente per una didattica dell’informatica autentica e inclusiva in termini di genere</dc:title>
  <dc:creator>2Fast4u</dc:creator>
  <cp:lastModifiedBy>Suzanne Ott – CESIE ETS</cp:lastModifiedBy>
  <cp:revision>1</cp:revision>
  <dcterms:created xsi:type="dcterms:W3CDTF">2014-07-11T09:12:14Z</dcterms:created>
  <dcterms:modified xsi:type="dcterms:W3CDTF">2025-07-24T12:18:31Z</dcterms:modified>
</cp:coreProperties>
</file>